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491" r:id="rId2"/>
    <p:sldId id="492" r:id="rId3"/>
    <p:sldId id="493" r:id="rId4"/>
    <p:sldId id="494" r:id="rId5"/>
    <p:sldId id="495" r:id="rId6"/>
    <p:sldId id="496" r:id="rId7"/>
    <p:sldId id="497" r:id="rId8"/>
    <p:sldId id="498" r:id="rId9"/>
    <p:sldId id="499" r:id="rId10"/>
    <p:sldId id="500" r:id="rId11"/>
    <p:sldId id="501" r:id="rId12"/>
    <p:sldId id="502" r:id="rId13"/>
    <p:sldId id="534" r:id="rId14"/>
    <p:sldId id="505" r:id="rId15"/>
    <p:sldId id="506" r:id="rId16"/>
    <p:sldId id="507" r:id="rId17"/>
    <p:sldId id="508" r:id="rId18"/>
    <p:sldId id="509" r:id="rId19"/>
    <p:sldId id="510" r:id="rId20"/>
    <p:sldId id="511" r:id="rId21"/>
    <p:sldId id="512" r:id="rId22"/>
    <p:sldId id="513" r:id="rId23"/>
    <p:sldId id="535" r:id="rId24"/>
    <p:sldId id="514" r:id="rId25"/>
    <p:sldId id="515" r:id="rId26"/>
    <p:sldId id="516" r:id="rId27"/>
    <p:sldId id="517" r:id="rId28"/>
    <p:sldId id="518" r:id="rId29"/>
    <p:sldId id="519" r:id="rId30"/>
    <p:sldId id="520" r:id="rId31"/>
    <p:sldId id="521" r:id="rId32"/>
    <p:sldId id="522" r:id="rId33"/>
    <p:sldId id="536" r:id="rId34"/>
    <p:sldId id="537" r:id="rId35"/>
    <p:sldId id="523" r:id="rId36"/>
    <p:sldId id="538" r:id="rId37"/>
    <p:sldId id="524" r:id="rId38"/>
    <p:sldId id="539" r:id="rId39"/>
    <p:sldId id="526" r:id="rId40"/>
    <p:sldId id="540" r:id="rId41"/>
    <p:sldId id="528" r:id="rId42"/>
    <p:sldId id="529" r:id="rId43"/>
    <p:sldId id="530" r:id="rId44"/>
    <p:sldId id="531" r:id="rId45"/>
    <p:sldId id="532" r:id="rId46"/>
    <p:sldId id="533" r:id="rId4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05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9"/>
    <p:restoredTop sz="94711"/>
  </p:normalViewPr>
  <p:slideViewPr>
    <p:cSldViewPr snapToGrid="0" snapToObjects="1">
      <p:cViewPr varScale="1">
        <p:scale>
          <a:sx n="224" d="100"/>
          <a:sy n="224" d="100"/>
        </p:scale>
        <p:origin x="248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99D08-B9D2-4A4D-92C1-57B462FEB5BF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EE8C9-9F1C-214D-81EA-9396676A7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7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8552-6F3A-FE4D-BBC7-A315D743F2F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962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75E-117A-C64B-810B-70B2AB88384F}" type="datetimeFigureOut">
              <a:rPr lang="en-US" smtClean="0"/>
              <a:t>10/24/16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115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75E-117A-C64B-810B-70B2AB88384F}" type="datetimeFigureOut">
              <a:rPr lang="en-US" smtClean="0"/>
              <a:t>10/24/16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62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75E-117A-C64B-810B-70B2AB88384F}" type="datetimeFigureOut">
              <a:rPr lang="en-US" smtClean="0"/>
              <a:t>10/24/16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701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defRPr/>
            </a:lvl1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75E-117A-C64B-810B-70B2AB88384F}" type="datetimeFigureOut">
              <a:rPr lang="en-US" smtClean="0"/>
              <a:t>10/24/16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743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75E-117A-C64B-810B-70B2AB88384F}" type="datetimeFigureOut">
              <a:rPr lang="en-US" smtClean="0"/>
              <a:t>10/24/16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37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75E-117A-C64B-810B-70B2AB88384F}" type="datetimeFigureOut">
              <a:rPr lang="en-US" smtClean="0"/>
              <a:t>10/24/16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862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75E-117A-C64B-810B-70B2AB88384F}" type="datetimeFigureOut">
              <a:rPr lang="en-US" smtClean="0"/>
              <a:t>10/24/16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449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75E-117A-C64B-810B-70B2AB88384F}" type="datetimeFigureOut">
              <a:rPr lang="en-US" smtClean="0"/>
              <a:t>10/24/16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135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75E-117A-C64B-810B-70B2AB88384F}" type="datetimeFigureOut">
              <a:rPr lang="en-US" smtClean="0"/>
              <a:t>10/24/16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317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75E-117A-C64B-810B-70B2AB88384F}" type="datetimeFigureOut">
              <a:rPr lang="en-US" smtClean="0"/>
              <a:t>10/24/16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625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75E-117A-C64B-810B-70B2AB88384F}" type="datetimeFigureOut">
              <a:rPr lang="en-US" smtClean="0"/>
              <a:t>10/24/16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922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6A75E-117A-C64B-810B-70B2AB88384F}" type="datetimeFigureOut">
              <a:rPr lang="en-US" smtClean="0"/>
              <a:t>10/24/16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275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Powderfinger Type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Powderfinger Type"/>
                <a:cs typeface="Powderfinger Type"/>
              </a:rPr>
              <a:t>Measuring IPv6 Performance</a:t>
            </a:r>
            <a:r>
              <a:rPr lang="en-AU" dirty="0">
                <a:latin typeface="Powderfinger Type" charset="0"/>
                <a:ea typeface="Powderfinger Type" charset="0"/>
                <a:cs typeface="Powderfinger Type" charset="0"/>
              </a:rPr>
              <a:t/>
            </a:r>
            <a:br>
              <a:rPr lang="en-AU" dirty="0">
                <a:latin typeface="Powderfinger Type" charset="0"/>
                <a:ea typeface="Powderfinger Type" charset="0"/>
                <a:cs typeface="Powderfinger Type" charset="0"/>
              </a:rPr>
            </a:br>
            <a:endParaRPr lang="en-AU" dirty="0">
              <a:latin typeface="Powderfinger Type" charset="0"/>
              <a:ea typeface="Powderfinger Type" charset="0"/>
              <a:cs typeface="Powderfinger Type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3543858"/>
            <a:ext cx="6156684" cy="828396"/>
          </a:xfrm>
        </p:spPr>
        <p:txBody>
          <a:bodyPr>
            <a:normAutofit/>
          </a:bodyPr>
          <a:lstStyle/>
          <a:p>
            <a:pPr algn="r"/>
            <a:r>
              <a:rPr lang="en-AU" sz="1500" dirty="0">
                <a:latin typeface="AhnbergHand"/>
                <a:cs typeface="AhnbergHand"/>
              </a:rPr>
              <a:t>Geoff Huston</a:t>
            </a:r>
          </a:p>
          <a:p>
            <a:pPr algn="r"/>
            <a:r>
              <a:rPr lang="en-AU" sz="1500" dirty="0">
                <a:latin typeface="AhnbergHand"/>
                <a:cs typeface="AhnbergHand"/>
              </a:rPr>
              <a:t>APNIC Labs</a:t>
            </a:r>
          </a:p>
        </p:txBody>
      </p:sp>
    </p:spTree>
    <p:extLst>
      <p:ext uri="{BB962C8B-B14F-4D97-AF65-F5344CB8AC3E}">
        <p14:creationId xmlns:p14="http://schemas.microsoft.com/office/powerpoint/2010/main" val="1862305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4085" y="1411955"/>
            <a:ext cx="15215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AhnbergHand"/>
                <a:cs typeface="AhnbergHand"/>
              </a:rPr>
              <a:t>Outbound SYN</a:t>
            </a:r>
            <a:endParaRPr lang="en-US" sz="1350" dirty="0">
              <a:latin typeface="AhnbergHand"/>
              <a:cs typeface="AhnbergHa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1020" y="2201848"/>
            <a:ext cx="1877437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AhnbergHand"/>
                <a:cs typeface="AhnbergHand"/>
              </a:rPr>
              <a:t>Busted SYN ACK</a:t>
            </a:r>
          </a:p>
          <a:p>
            <a:r>
              <a:rPr lang="en-US" sz="1350" dirty="0">
                <a:latin typeface="AhnbergHand"/>
                <a:cs typeface="AhnbergHand"/>
              </a:rPr>
              <a:t>Return path</a:t>
            </a:r>
            <a:endParaRPr lang="en-US" sz="1350" dirty="0">
              <a:latin typeface="AhnbergHand"/>
              <a:cs typeface="AhnbergHand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34083" y="205979"/>
            <a:ext cx="6686550" cy="857250"/>
          </a:xfrm>
        </p:spPr>
        <p:txBody>
          <a:bodyPr>
            <a:normAutofit fontScale="90000"/>
          </a:bodyPr>
          <a:lstStyle/>
          <a:p>
            <a:r>
              <a:rPr lang="en-US" smtClean="0"/>
              <a:t>What we see: Connection </a:t>
            </a:r>
            <a:r>
              <a:rPr lang="en-US" dirty="0" smtClean="0"/>
              <a:t>Failure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588034" y="1686521"/>
            <a:ext cx="3756" cy="195200"/>
          </a:xfrm>
          <a:custGeom>
            <a:avLst/>
            <a:gdLst>
              <a:gd name="connsiteX0" fmla="*/ 0 w 5008"/>
              <a:gd name="connsiteY0" fmla="*/ 0 h 260266"/>
              <a:gd name="connsiteX1" fmla="*/ 0 w 5008"/>
              <a:gd name="connsiteY1" fmla="*/ 260266 h 2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8" h="260266">
                <a:moveTo>
                  <a:pt x="0" y="0"/>
                </a:moveTo>
                <a:cubicBezTo>
                  <a:pt x="4337" y="103239"/>
                  <a:pt x="8675" y="206478"/>
                  <a:pt x="0" y="260266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" name="Freeform 8"/>
          <p:cNvSpPr/>
          <p:nvPr/>
        </p:nvSpPr>
        <p:spPr>
          <a:xfrm>
            <a:off x="1533381" y="1684703"/>
            <a:ext cx="863411" cy="221322"/>
          </a:xfrm>
          <a:custGeom>
            <a:avLst/>
            <a:gdLst>
              <a:gd name="connsiteX0" fmla="*/ 176972 w 1151215"/>
              <a:gd name="connsiteY0" fmla="*/ 283511 h 295096"/>
              <a:gd name="connsiteX1" fmla="*/ 572557 w 1151215"/>
              <a:gd name="connsiteY1" fmla="*/ 273101 h 295096"/>
              <a:gd name="connsiteX2" fmla="*/ 1082653 w 1151215"/>
              <a:gd name="connsiteY2" fmla="*/ 293922 h 295096"/>
              <a:gd name="connsiteX3" fmla="*/ 1145114 w 1151215"/>
              <a:gd name="connsiteY3" fmla="*/ 231458 h 295096"/>
              <a:gd name="connsiteX4" fmla="*/ 1134704 w 1151215"/>
              <a:gd name="connsiteY4" fmla="*/ 12835 h 295096"/>
              <a:gd name="connsiteX5" fmla="*/ 1020193 w 1151215"/>
              <a:gd name="connsiteY5" fmla="*/ 23246 h 295096"/>
              <a:gd name="connsiteX6" fmla="*/ 0 w 1151215"/>
              <a:gd name="connsiteY6" fmla="*/ 2424 h 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1215" h="295096">
                <a:moveTo>
                  <a:pt x="176972" y="283511"/>
                </a:moveTo>
                <a:cubicBezTo>
                  <a:pt x="299291" y="277438"/>
                  <a:pt x="421610" y="271366"/>
                  <a:pt x="572557" y="273101"/>
                </a:cubicBezTo>
                <a:cubicBezTo>
                  <a:pt x="723504" y="274836"/>
                  <a:pt x="987227" y="300863"/>
                  <a:pt x="1082653" y="293922"/>
                </a:cubicBezTo>
                <a:cubicBezTo>
                  <a:pt x="1178079" y="286982"/>
                  <a:pt x="1136439" y="278306"/>
                  <a:pt x="1145114" y="231458"/>
                </a:cubicBezTo>
                <a:cubicBezTo>
                  <a:pt x="1153789" y="184610"/>
                  <a:pt x="1155524" y="47537"/>
                  <a:pt x="1134704" y="12835"/>
                </a:cubicBezTo>
                <a:cubicBezTo>
                  <a:pt x="1113884" y="-21867"/>
                  <a:pt x="1209310" y="24981"/>
                  <a:pt x="1020193" y="23246"/>
                </a:cubicBezTo>
                <a:cubicBezTo>
                  <a:pt x="831076" y="21511"/>
                  <a:pt x="0" y="2424"/>
                  <a:pt x="0" y="2424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0" name="Freeform 9"/>
          <p:cNvSpPr/>
          <p:nvPr/>
        </p:nvSpPr>
        <p:spPr>
          <a:xfrm>
            <a:off x="1588034" y="1591256"/>
            <a:ext cx="942779" cy="79650"/>
          </a:xfrm>
          <a:custGeom>
            <a:avLst/>
            <a:gdLst>
              <a:gd name="connsiteX0" fmla="*/ 0 w 1257039"/>
              <a:gd name="connsiteY0" fmla="*/ 106200 h 106200"/>
              <a:gd name="connsiteX1" fmla="*/ 187382 w 1257039"/>
              <a:gd name="connsiteY1" fmla="*/ 12504 h 106200"/>
              <a:gd name="connsiteX2" fmla="*/ 281073 w 1257039"/>
              <a:gd name="connsiteY2" fmla="*/ 2094 h 106200"/>
              <a:gd name="connsiteX3" fmla="*/ 1207575 w 1257039"/>
              <a:gd name="connsiteY3" fmla="*/ 22915 h 106200"/>
              <a:gd name="connsiteX4" fmla="*/ 1124294 w 1257039"/>
              <a:gd name="connsiteY4" fmla="*/ 64557 h 10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039" h="106200">
                <a:moveTo>
                  <a:pt x="0" y="106200"/>
                </a:moveTo>
                <a:cubicBezTo>
                  <a:pt x="70268" y="68027"/>
                  <a:pt x="140537" y="29855"/>
                  <a:pt x="187382" y="12504"/>
                </a:cubicBezTo>
                <a:cubicBezTo>
                  <a:pt x="234227" y="-4847"/>
                  <a:pt x="111041" y="359"/>
                  <a:pt x="281073" y="2094"/>
                </a:cubicBezTo>
                <a:cubicBezTo>
                  <a:pt x="451105" y="3829"/>
                  <a:pt x="1067038" y="12505"/>
                  <a:pt x="1207575" y="22915"/>
                </a:cubicBezTo>
                <a:cubicBezTo>
                  <a:pt x="1348112" y="33325"/>
                  <a:pt x="1146849" y="50676"/>
                  <a:pt x="1124294" y="64557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Freeform 10"/>
          <p:cNvSpPr/>
          <p:nvPr/>
        </p:nvSpPr>
        <p:spPr>
          <a:xfrm>
            <a:off x="2400023" y="1819257"/>
            <a:ext cx="117114" cy="62464"/>
          </a:xfrm>
          <a:custGeom>
            <a:avLst/>
            <a:gdLst>
              <a:gd name="connsiteX0" fmla="*/ 0 w 156152"/>
              <a:gd name="connsiteY0" fmla="*/ 83285 h 83285"/>
              <a:gd name="connsiteX1" fmla="*/ 156152 w 156152"/>
              <a:gd name="connsiteY1" fmla="*/ 0 h 8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152" h="83285">
                <a:moveTo>
                  <a:pt x="0" y="83285"/>
                </a:moveTo>
                <a:cubicBezTo>
                  <a:pt x="65063" y="52920"/>
                  <a:pt x="130127" y="22556"/>
                  <a:pt x="156152" y="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2" name="Freeform 11"/>
          <p:cNvSpPr/>
          <p:nvPr/>
        </p:nvSpPr>
        <p:spPr>
          <a:xfrm>
            <a:off x="2524945" y="1647482"/>
            <a:ext cx="15616" cy="140543"/>
          </a:xfrm>
          <a:custGeom>
            <a:avLst/>
            <a:gdLst>
              <a:gd name="connsiteX0" fmla="*/ 20821 w 20821"/>
              <a:gd name="connsiteY0" fmla="*/ 0 h 187391"/>
              <a:gd name="connsiteX1" fmla="*/ 0 w 20821"/>
              <a:gd name="connsiteY1" fmla="*/ 187391 h 18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21" h="187391">
                <a:moveTo>
                  <a:pt x="20821" y="0"/>
                </a:moveTo>
                <a:lnTo>
                  <a:pt x="0" y="187391"/>
                </a:ln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4" name="Freeform 13"/>
          <p:cNvSpPr/>
          <p:nvPr/>
        </p:nvSpPr>
        <p:spPr>
          <a:xfrm>
            <a:off x="6046172" y="1484813"/>
            <a:ext cx="533826" cy="717035"/>
          </a:xfrm>
          <a:custGeom>
            <a:avLst/>
            <a:gdLst>
              <a:gd name="connsiteX0" fmla="*/ 0 w 711768"/>
              <a:gd name="connsiteY0" fmla="*/ 39910 h 956046"/>
              <a:gd name="connsiteX1" fmla="*/ 614198 w 711768"/>
              <a:gd name="connsiteY1" fmla="*/ 19089 h 956046"/>
              <a:gd name="connsiteX2" fmla="*/ 697479 w 711768"/>
              <a:gd name="connsiteY2" fmla="*/ 91964 h 956046"/>
              <a:gd name="connsiteX3" fmla="*/ 707889 w 711768"/>
              <a:gd name="connsiteY3" fmla="*/ 956046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768" h="956046">
                <a:moveTo>
                  <a:pt x="0" y="39910"/>
                </a:moveTo>
                <a:cubicBezTo>
                  <a:pt x="248976" y="25161"/>
                  <a:pt x="497952" y="10413"/>
                  <a:pt x="614198" y="19089"/>
                </a:cubicBezTo>
                <a:cubicBezTo>
                  <a:pt x="730444" y="27765"/>
                  <a:pt x="681864" y="-64195"/>
                  <a:pt x="697479" y="91964"/>
                </a:cubicBezTo>
                <a:cubicBezTo>
                  <a:pt x="713094" y="248123"/>
                  <a:pt x="714829" y="812032"/>
                  <a:pt x="707889" y="95604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5" name="Freeform 14"/>
          <p:cNvSpPr/>
          <p:nvPr/>
        </p:nvSpPr>
        <p:spPr>
          <a:xfrm>
            <a:off x="6051452" y="1350779"/>
            <a:ext cx="502215" cy="888355"/>
          </a:xfrm>
          <a:custGeom>
            <a:avLst/>
            <a:gdLst>
              <a:gd name="connsiteX0" fmla="*/ 669620 w 669620"/>
              <a:gd name="connsiteY0" fmla="*/ 1134759 h 1184473"/>
              <a:gd name="connsiteX1" fmla="*/ 117883 w 669620"/>
              <a:gd name="connsiteY1" fmla="*/ 1134759 h 1184473"/>
              <a:gd name="connsiteX2" fmla="*/ 13781 w 669620"/>
              <a:gd name="connsiteY2" fmla="*/ 1113937 h 1184473"/>
              <a:gd name="connsiteX3" fmla="*/ 3371 w 669620"/>
              <a:gd name="connsiteY3" fmla="*/ 249855 h 1184473"/>
              <a:gd name="connsiteX4" fmla="*/ 34602 w 669620"/>
              <a:gd name="connsiteY4" fmla="*/ 176981 h 1184473"/>
              <a:gd name="connsiteX5" fmla="*/ 274035 w 669620"/>
              <a:gd name="connsiteY5" fmla="*/ 0 h 118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620" h="1184473">
                <a:moveTo>
                  <a:pt x="669620" y="1134759"/>
                </a:moveTo>
                <a:lnTo>
                  <a:pt x="117883" y="1134759"/>
                </a:lnTo>
                <a:cubicBezTo>
                  <a:pt x="8577" y="1131289"/>
                  <a:pt x="32866" y="1261421"/>
                  <a:pt x="13781" y="1113937"/>
                </a:cubicBezTo>
                <a:cubicBezTo>
                  <a:pt x="-5304" y="966453"/>
                  <a:pt x="-99" y="406014"/>
                  <a:pt x="3371" y="249855"/>
                </a:cubicBezTo>
                <a:cubicBezTo>
                  <a:pt x="6841" y="93696"/>
                  <a:pt x="-10509" y="218623"/>
                  <a:pt x="34602" y="176981"/>
                </a:cubicBezTo>
                <a:cubicBezTo>
                  <a:pt x="79713" y="135339"/>
                  <a:pt x="227190" y="29497"/>
                  <a:pt x="274035" y="0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6" name="Freeform 15"/>
          <p:cNvSpPr/>
          <p:nvPr/>
        </p:nvSpPr>
        <p:spPr>
          <a:xfrm>
            <a:off x="6280401" y="1335163"/>
            <a:ext cx="421610" cy="7808"/>
          </a:xfrm>
          <a:custGeom>
            <a:avLst/>
            <a:gdLst>
              <a:gd name="connsiteX0" fmla="*/ 0 w 562147"/>
              <a:gd name="connsiteY0" fmla="*/ 10411 h 10411"/>
              <a:gd name="connsiteX1" fmla="*/ 562147 w 562147"/>
              <a:gd name="connsiteY1" fmla="*/ 0 h 1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2147" h="10411">
                <a:moveTo>
                  <a:pt x="0" y="10411"/>
                </a:moveTo>
                <a:lnTo>
                  <a:pt x="562147" y="0"/>
                </a:ln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7" name="Freeform 16"/>
          <p:cNvSpPr/>
          <p:nvPr/>
        </p:nvSpPr>
        <p:spPr>
          <a:xfrm>
            <a:off x="6709818" y="1358587"/>
            <a:ext cx="15749" cy="601214"/>
          </a:xfrm>
          <a:custGeom>
            <a:avLst/>
            <a:gdLst>
              <a:gd name="connsiteX0" fmla="*/ 0 w 20998"/>
              <a:gd name="connsiteY0" fmla="*/ 0 h 801618"/>
              <a:gd name="connsiteX1" fmla="*/ 20821 w 20998"/>
              <a:gd name="connsiteY1" fmla="*/ 801618 h 80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98" h="801618">
                <a:moveTo>
                  <a:pt x="0" y="0"/>
                </a:moveTo>
                <a:cubicBezTo>
                  <a:pt x="11278" y="328802"/>
                  <a:pt x="22556" y="657604"/>
                  <a:pt x="20821" y="801618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8" name="Freeform 17"/>
          <p:cNvSpPr/>
          <p:nvPr/>
        </p:nvSpPr>
        <p:spPr>
          <a:xfrm>
            <a:off x="6569281" y="1967609"/>
            <a:ext cx="140537" cy="218623"/>
          </a:xfrm>
          <a:custGeom>
            <a:avLst/>
            <a:gdLst>
              <a:gd name="connsiteX0" fmla="*/ 187382 w 187382"/>
              <a:gd name="connsiteY0" fmla="*/ 0 h 291497"/>
              <a:gd name="connsiteX1" fmla="*/ 104101 w 187382"/>
              <a:gd name="connsiteY1" fmla="*/ 93695 h 291497"/>
              <a:gd name="connsiteX2" fmla="*/ 0 w 187382"/>
              <a:gd name="connsiteY2" fmla="*/ 291497 h 29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382" h="291497">
                <a:moveTo>
                  <a:pt x="187382" y="0"/>
                </a:moveTo>
                <a:cubicBezTo>
                  <a:pt x="161356" y="22556"/>
                  <a:pt x="135331" y="45112"/>
                  <a:pt x="104101" y="93695"/>
                </a:cubicBezTo>
                <a:cubicBezTo>
                  <a:pt x="72871" y="142278"/>
                  <a:pt x="36435" y="216887"/>
                  <a:pt x="0" y="291497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9" name="Freeform 18"/>
          <p:cNvSpPr/>
          <p:nvPr/>
        </p:nvSpPr>
        <p:spPr>
          <a:xfrm>
            <a:off x="6600513" y="1366396"/>
            <a:ext cx="85883" cy="93695"/>
          </a:xfrm>
          <a:custGeom>
            <a:avLst/>
            <a:gdLst>
              <a:gd name="connsiteX0" fmla="*/ 114511 w 114511"/>
              <a:gd name="connsiteY0" fmla="*/ 0 h 124927"/>
              <a:gd name="connsiteX1" fmla="*/ 0 w 114511"/>
              <a:gd name="connsiteY1" fmla="*/ 124927 h 12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511" h="124927">
                <a:moveTo>
                  <a:pt x="114511" y="0"/>
                </a:moveTo>
                <a:lnTo>
                  <a:pt x="0" y="124927"/>
                </a:ln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0" name="Freeform 19"/>
          <p:cNvSpPr/>
          <p:nvPr/>
        </p:nvSpPr>
        <p:spPr>
          <a:xfrm>
            <a:off x="2532753" y="1274410"/>
            <a:ext cx="3388773" cy="435536"/>
          </a:xfrm>
          <a:custGeom>
            <a:avLst/>
            <a:gdLst>
              <a:gd name="connsiteX0" fmla="*/ 0 w 4518364"/>
              <a:gd name="connsiteY0" fmla="*/ 434965 h 580714"/>
              <a:gd name="connsiteX1" fmla="*/ 520506 w 4518364"/>
              <a:gd name="connsiteY1" fmla="*/ 133057 h 580714"/>
              <a:gd name="connsiteX2" fmla="*/ 1800952 w 4518364"/>
              <a:gd name="connsiteY2" fmla="*/ 8130 h 580714"/>
              <a:gd name="connsiteX3" fmla="*/ 2873196 w 4518364"/>
              <a:gd name="connsiteY3" fmla="*/ 60183 h 580714"/>
              <a:gd name="connsiteX4" fmla="*/ 4413896 w 4518364"/>
              <a:gd name="connsiteY4" fmla="*/ 445376 h 580714"/>
              <a:gd name="connsiteX5" fmla="*/ 4361845 w 4518364"/>
              <a:gd name="connsiteY5" fmla="*/ 330859 h 580714"/>
              <a:gd name="connsiteX6" fmla="*/ 4517997 w 4518364"/>
              <a:gd name="connsiteY6" fmla="*/ 507840 h 580714"/>
              <a:gd name="connsiteX7" fmla="*/ 4309794 w 4518364"/>
              <a:gd name="connsiteY7" fmla="*/ 580714 h 58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8364" h="580714">
                <a:moveTo>
                  <a:pt x="0" y="434965"/>
                </a:moveTo>
                <a:cubicBezTo>
                  <a:pt x="110173" y="319580"/>
                  <a:pt x="220347" y="204196"/>
                  <a:pt x="520506" y="133057"/>
                </a:cubicBezTo>
                <a:cubicBezTo>
                  <a:pt x="820665" y="61918"/>
                  <a:pt x="1408837" y="20276"/>
                  <a:pt x="1800952" y="8130"/>
                </a:cubicBezTo>
                <a:cubicBezTo>
                  <a:pt x="2193067" y="-4016"/>
                  <a:pt x="2437705" y="-12691"/>
                  <a:pt x="2873196" y="60183"/>
                </a:cubicBezTo>
                <a:cubicBezTo>
                  <a:pt x="3308687" y="133057"/>
                  <a:pt x="4165788" y="400263"/>
                  <a:pt x="4413896" y="445376"/>
                </a:cubicBezTo>
                <a:cubicBezTo>
                  <a:pt x="4662004" y="490489"/>
                  <a:pt x="4344495" y="320448"/>
                  <a:pt x="4361845" y="330859"/>
                </a:cubicBezTo>
                <a:cubicBezTo>
                  <a:pt x="4379195" y="341270"/>
                  <a:pt x="4526672" y="466198"/>
                  <a:pt x="4517997" y="507840"/>
                </a:cubicBezTo>
                <a:cubicBezTo>
                  <a:pt x="4509322" y="549482"/>
                  <a:pt x="4309794" y="580714"/>
                  <a:pt x="4309794" y="580714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1" name="Freeform 20"/>
          <p:cNvSpPr/>
          <p:nvPr/>
        </p:nvSpPr>
        <p:spPr>
          <a:xfrm>
            <a:off x="4695457" y="1967012"/>
            <a:ext cx="1328063" cy="927309"/>
          </a:xfrm>
          <a:custGeom>
            <a:avLst/>
            <a:gdLst>
              <a:gd name="connsiteX0" fmla="*/ 1717672 w 1770750"/>
              <a:gd name="connsiteY0" fmla="*/ 32028 h 1236412"/>
              <a:gd name="connsiteX1" fmla="*/ 1592750 w 1770750"/>
              <a:gd name="connsiteY1" fmla="*/ 796 h 1236412"/>
              <a:gd name="connsiteX2" fmla="*/ 249843 w 1770750"/>
              <a:gd name="connsiteY2" fmla="*/ 32028 h 1236412"/>
              <a:gd name="connsiteX3" fmla="*/ 83281 w 1770750"/>
              <a:gd name="connsiteY3" fmla="*/ 240240 h 1236412"/>
              <a:gd name="connsiteX4" fmla="*/ 114512 w 1770750"/>
              <a:gd name="connsiteY4" fmla="*/ 1198018 h 1236412"/>
              <a:gd name="connsiteX5" fmla="*/ 229023 w 1770750"/>
              <a:gd name="connsiteY5" fmla="*/ 1062680 h 1236412"/>
              <a:gd name="connsiteX6" fmla="*/ 124922 w 1770750"/>
              <a:gd name="connsiteY6" fmla="*/ 1208428 h 1236412"/>
              <a:gd name="connsiteX7" fmla="*/ 0 w 1770750"/>
              <a:gd name="connsiteY7" fmla="*/ 1135554 h 123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750" h="1236412">
                <a:moveTo>
                  <a:pt x="1717672" y="32028"/>
                </a:moveTo>
                <a:cubicBezTo>
                  <a:pt x="1777530" y="16412"/>
                  <a:pt x="1837388" y="796"/>
                  <a:pt x="1592750" y="796"/>
                </a:cubicBezTo>
                <a:cubicBezTo>
                  <a:pt x="1348112" y="796"/>
                  <a:pt x="501421" y="-7879"/>
                  <a:pt x="249843" y="32028"/>
                </a:cubicBezTo>
                <a:cubicBezTo>
                  <a:pt x="-1735" y="71935"/>
                  <a:pt x="105836" y="45908"/>
                  <a:pt x="83281" y="240240"/>
                </a:cubicBezTo>
                <a:cubicBezTo>
                  <a:pt x="60726" y="434572"/>
                  <a:pt x="90222" y="1060945"/>
                  <a:pt x="114512" y="1198018"/>
                </a:cubicBezTo>
                <a:cubicBezTo>
                  <a:pt x="138802" y="1335091"/>
                  <a:pt x="227288" y="1060945"/>
                  <a:pt x="229023" y="1062680"/>
                </a:cubicBezTo>
                <a:cubicBezTo>
                  <a:pt x="230758" y="1064415"/>
                  <a:pt x="163092" y="1196282"/>
                  <a:pt x="124922" y="1208428"/>
                </a:cubicBezTo>
                <a:cubicBezTo>
                  <a:pt x="86752" y="1220574"/>
                  <a:pt x="0" y="1135554"/>
                  <a:pt x="0" y="1135554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2" name="TextBox 21"/>
          <p:cNvSpPr txBox="1"/>
          <p:nvPr/>
        </p:nvSpPr>
        <p:spPr>
          <a:xfrm rot="20594228">
            <a:off x="4958152" y="2351497"/>
            <a:ext cx="274202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350" dirty="0">
                <a:solidFill>
                  <a:srgbClr val="984807"/>
                </a:solidFill>
                <a:latin typeface="AhnbergHand"/>
                <a:cs typeface="AhnbergHand"/>
              </a:rPr>
              <a:t>What the server sees is an incoming SYN, but no matching incoming ACK</a:t>
            </a:r>
            <a:endParaRPr lang="en-AU" sz="1350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6173" y="1861697"/>
            <a:ext cx="52770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25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server</a:t>
            </a:r>
            <a:endParaRPr lang="en-AU" sz="825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0140" y="1684704"/>
            <a:ext cx="47000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25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client</a:t>
            </a:r>
            <a:endParaRPr lang="en-AU" sz="825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935178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5" y="1268017"/>
            <a:ext cx="6247408" cy="3531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IPv4 Connection Failure</a:t>
            </a:r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12656" y="3395816"/>
            <a:ext cx="56578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66620" y="3650226"/>
            <a:ext cx="14875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0.22</a:t>
            </a:r>
            <a:r>
              <a:rPr lang="en-US" sz="1350" dirty="0"/>
              <a:t>% Failure Rate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98207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IPv4 failures are around 1 in 500</a:t>
            </a:r>
          </a:p>
          <a:p>
            <a:r>
              <a:rPr lang="en-US" dirty="0" smtClean="0"/>
              <a:t>And we are pretty sure its NOT:</a:t>
            </a:r>
          </a:p>
          <a:p>
            <a:pPr lvl="1"/>
            <a:r>
              <a:rPr lang="en-US" dirty="0" smtClean="0"/>
              <a:t>Auto-</a:t>
            </a:r>
            <a:r>
              <a:rPr lang="en-US" dirty="0" err="1" smtClean="0"/>
              <a:t>tunnelling</a:t>
            </a:r>
            <a:endParaRPr lang="en-US" dirty="0" smtClean="0"/>
          </a:p>
          <a:p>
            <a:pPr lvl="1"/>
            <a:r>
              <a:rPr lang="en-US" dirty="0" smtClean="0"/>
              <a:t>Lousy CPE firmware</a:t>
            </a:r>
          </a:p>
          <a:p>
            <a:pPr lvl="1"/>
            <a:r>
              <a:rPr lang="en-US" dirty="0" smtClean="0"/>
              <a:t>Strange firewall filters</a:t>
            </a:r>
          </a:p>
          <a:p>
            <a:pPr lvl="1"/>
            <a:endParaRPr lang="en-US" dirty="0"/>
          </a:p>
          <a:p>
            <a:r>
              <a:rPr lang="en-US" dirty="0" smtClean="0"/>
              <a:t>So what is the reason for this residual asymmetric failure rate?</a:t>
            </a:r>
          </a:p>
          <a:p>
            <a:r>
              <a:rPr lang="en-US" dirty="0" smtClean="0"/>
              <a:t>Is it asymmetric routing connectivity?</a:t>
            </a:r>
          </a:p>
        </p:txBody>
      </p:sp>
    </p:spTree>
    <p:extLst>
      <p:ext uri="{BB962C8B-B14F-4D97-AF65-F5344CB8AC3E}">
        <p14:creationId xmlns:p14="http://schemas.microsoft.com/office/powerpoint/2010/main" val="1505284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03013"/>
            <a:ext cx="6858000" cy="3876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6651" y="2209618"/>
            <a:ext cx="1926938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532FF"/>
                </a:solidFill>
              </a:rPr>
              <a:t>6to4 failure: around 10%</a:t>
            </a:r>
            <a:endParaRPr lang="en-US" sz="1350" dirty="0">
              <a:solidFill>
                <a:srgbClr val="0532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3506" y="3594735"/>
            <a:ext cx="2420663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FA00"/>
                </a:solidFill>
              </a:rPr>
              <a:t>Average IPv6 failure: around 2%</a:t>
            </a:r>
            <a:endParaRPr lang="en-US" sz="1350" dirty="0">
              <a:solidFill>
                <a:srgbClr val="00FA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8945" y="4187004"/>
            <a:ext cx="2505429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rgbClr val="FF0000"/>
                </a:solidFill>
              </a:rPr>
              <a:t>Unicast IPv6 failure</a:t>
            </a:r>
            <a:r>
              <a:rPr lang="en-US" sz="1350" dirty="0">
                <a:solidFill>
                  <a:srgbClr val="FF0000"/>
                </a:solidFill>
              </a:rPr>
              <a:t>: </a:t>
            </a:r>
            <a:r>
              <a:rPr lang="en-US" sz="1350">
                <a:solidFill>
                  <a:srgbClr val="FF0000"/>
                </a:solidFill>
              </a:rPr>
              <a:t>around 1.5%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00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5" y="1217464"/>
            <a:ext cx="6858000" cy="3876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9077" y="4238479"/>
            <a:ext cx="3744936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D03D46"/>
                </a:solidFill>
                <a:latin typeface="AhnbergHand" charset="0"/>
                <a:ea typeface="AhnbergHand" charset="0"/>
                <a:cs typeface="AhnbergHand" charset="0"/>
              </a:rPr>
              <a:t>Unicast IPv6 shows moderate reliability</a:t>
            </a:r>
            <a:endParaRPr lang="en-US" sz="1350" dirty="0">
              <a:solidFill>
                <a:srgbClr val="D03D46"/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57351" y="3473243"/>
            <a:ext cx="61666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66620" y="3650226"/>
            <a:ext cx="13993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1.5% Failure Rate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87593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1"/>
            <a:ext cx="65151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1.5% failure for unicast V6 is still unacceptable!</a:t>
            </a:r>
          </a:p>
          <a:p>
            <a:r>
              <a:rPr lang="en-US" dirty="0" smtClean="0"/>
              <a:t>Why is this happening?</a:t>
            </a:r>
          </a:p>
          <a:p>
            <a:pPr lvl="1"/>
            <a:r>
              <a:rPr lang="en-US" dirty="0" smtClean="0"/>
              <a:t>Auto-</a:t>
            </a:r>
            <a:r>
              <a:rPr lang="en-US" dirty="0" err="1" smtClean="0"/>
              <a:t>tunnelling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Lousy CPE firmware?</a:t>
            </a:r>
          </a:p>
          <a:p>
            <a:pPr lvl="1"/>
            <a:r>
              <a:rPr lang="en-US" dirty="0" smtClean="0"/>
              <a:t>Strange firewall filters?</a:t>
            </a:r>
          </a:p>
          <a:p>
            <a:pPr lvl="1"/>
            <a:r>
              <a:rPr lang="en-US" dirty="0" smtClean="0"/>
              <a:t>Asymmetric routing</a:t>
            </a:r>
          </a:p>
        </p:txBody>
      </p:sp>
    </p:spTree>
    <p:extLst>
      <p:ext uri="{BB962C8B-B14F-4D97-AF65-F5344CB8AC3E}">
        <p14:creationId xmlns:p14="http://schemas.microsoft.com/office/powerpoint/2010/main" val="974170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IPv6 failure uniformly distributed?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95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IPv6 </a:t>
            </a:r>
            <a:r>
              <a:rPr lang="en-US" smtClean="0"/>
              <a:t>failure uniformly distributed?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527189"/>
            <a:ext cx="6172200" cy="2740396"/>
          </a:xfrm>
        </p:spPr>
      </p:pic>
    </p:spTree>
    <p:extLst>
      <p:ext uri="{BB962C8B-B14F-4D97-AF65-F5344CB8AC3E}">
        <p14:creationId xmlns:p14="http://schemas.microsoft.com/office/powerpoint/2010/main" val="870957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V6 Failure by Country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25" y="959702"/>
            <a:ext cx="4832638" cy="407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26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V6 Failure by Network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53" y="972585"/>
            <a:ext cx="5431094" cy="402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342900" lvl="1" indent="0">
              <a:buNone/>
            </a:pPr>
            <a:endParaRPr lang="en-AU" dirty="0"/>
          </a:p>
          <a:p>
            <a:pPr marL="3429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131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cautionary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“single shot” measurements rather than sustained repeated test, so there is some noise component here</a:t>
            </a:r>
          </a:p>
          <a:p>
            <a:r>
              <a:rPr lang="en-US" dirty="0" smtClean="0"/>
              <a:t>Its also likely that connection failure is related to consumer equipment rather than network-level failure, as a network level failure would conventionally give a failure rate closer to 100%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342900" lvl="1" indent="0">
              <a:buNone/>
            </a:pPr>
            <a:endParaRPr lang="en-AU" dirty="0"/>
          </a:p>
          <a:p>
            <a:pPr marL="3429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435082">
            <a:off x="1968435" y="1544465"/>
            <a:ext cx="59875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100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Do all TCP connection attempts succeed?</a:t>
            </a:r>
            <a:endParaRPr lang="en-AU" sz="21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 rot="21435082">
            <a:off x="3292298" y="2752221"/>
            <a:ext cx="380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Is V6 slower than V4?</a:t>
            </a:r>
            <a:endParaRPr lang="en-AU" sz="24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9676" y="1015835"/>
            <a:ext cx="6368678" cy="101585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3807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TCP SYNs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847743"/>
            <a:ext cx="6172200" cy="2099287"/>
          </a:xfrm>
        </p:spPr>
      </p:pic>
    </p:spTree>
    <p:extLst>
      <p:ext uri="{BB962C8B-B14F-4D97-AF65-F5344CB8AC3E}">
        <p14:creationId xmlns:p14="http://schemas.microsoft.com/office/powerpoint/2010/main" val="1136360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TCP SYNs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847743"/>
            <a:ext cx="6172200" cy="2099287"/>
          </a:xfrm>
        </p:spPr>
      </p:pic>
      <p:sp>
        <p:nvSpPr>
          <p:cNvPr id="6" name="Right Brace 5"/>
          <p:cNvSpPr/>
          <p:nvPr/>
        </p:nvSpPr>
        <p:spPr>
          <a:xfrm>
            <a:off x="6731000" y="2743200"/>
            <a:ext cx="234950" cy="45085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eeform 6"/>
          <p:cNvSpPr/>
          <p:nvPr/>
        </p:nvSpPr>
        <p:spPr>
          <a:xfrm>
            <a:off x="6692900" y="2971800"/>
            <a:ext cx="374657" cy="1105309"/>
          </a:xfrm>
          <a:custGeom>
            <a:avLst/>
            <a:gdLst>
              <a:gd name="connsiteX0" fmla="*/ 355600 w 499542"/>
              <a:gd name="connsiteY0" fmla="*/ 0 h 1473745"/>
              <a:gd name="connsiteX1" fmla="*/ 321733 w 499542"/>
              <a:gd name="connsiteY1" fmla="*/ 1405467 h 1473745"/>
              <a:gd name="connsiteX2" fmla="*/ 499533 w 499542"/>
              <a:gd name="connsiteY2" fmla="*/ 1261533 h 1473745"/>
              <a:gd name="connsiteX3" fmla="*/ 313266 w 499542"/>
              <a:gd name="connsiteY3" fmla="*/ 1473200 h 1473745"/>
              <a:gd name="connsiteX4" fmla="*/ 0 w 499542"/>
              <a:gd name="connsiteY4" fmla="*/ 1185333 h 147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542" h="1473745">
                <a:moveTo>
                  <a:pt x="355600" y="0"/>
                </a:moveTo>
                <a:cubicBezTo>
                  <a:pt x="326672" y="597606"/>
                  <a:pt x="297744" y="1195212"/>
                  <a:pt x="321733" y="1405467"/>
                </a:cubicBezTo>
                <a:cubicBezTo>
                  <a:pt x="345722" y="1615723"/>
                  <a:pt x="500944" y="1250244"/>
                  <a:pt x="499533" y="1261533"/>
                </a:cubicBezTo>
                <a:cubicBezTo>
                  <a:pt x="498122" y="1272822"/>
                  <a:pt x="396522" y="1485900"/>
                  <a:pt x="313266" y="1473200"/>
                </a:cubicBezTo>
                <a:cubicBezTo>
                  <a:pt x="230010" y="1460500"/>
                  <a:pt x="0" y="1185333"/>
                  <a:pt x="0" y="1185333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248295" y="4167209"/>
            <a:ext cx="15760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1 RTT interval</a:t>
            </a:r>
            <a:endParaRPr lang="en-US" sz="1350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SYNs?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Every TCP session starts with a SYN handshake</a:t>
            </a:r>
          </a:p>
          <a:p>
            <a:r>
              <a:rPr lang="en-AU" dirty="0" smtClean="0"/>
              <a:t>Its typically a kernel level operation, which means that there is little in the way of application level interaction with the SYN exchange</a:t>
            </a:r>
          </a:p>
          <a:p>
            <a:r>
              <a:rPr lang="en-AU" dirty="0" smtClean="0"/>
              <a:t>On the downside there is only a single sample point per measurement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65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a comparative </a:t>
            </a:r>
            <a:r>
              <a:rPr lang="en-US" baseline="0" dirty="0" smtClean="0"/>
              <a:t>RTT profile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For each successful connection couplet (IPv4 and IPv4) from the same endpoint, gather the pair of RTT measurements </a:t>
            </a:r>
            <a:r>
              <a:rPr lang="en-US" dirty="0" smtClean="0"/>
              <a:t>from</a:t>
            </a:r>
            <a:r>
              <a:rPr lang="en-US" dirty="0"/>
              <a:t> the SYN-ACK exchanges</a:t>
            </a:r>
          </a:p>
          <a:p>
            <a:pPr lvl="1" indent="-257175">
              <a:buFont typeface="Arial"/>
              <a:buChar char="•"/>
            </a:pPr>
            <a:r>
              <a:rPr lang="en-US" dirty="0"/>
              <a:t>Use the server’s web logs to associate a couplet of IPv4 and IPv6 addresses</a:t>
            </a:r>
          </a:p>
          <a:p>
            <a:pPr lvl="1" indent="-257175">
              <a:buFont typeface="Arial"/>
              <a:buChar char="•"/>
            </a:pPr>
            <a:r>
              <a:rPr lang="en-US" dirty="0" smtClean="0"/>
              <a:t>Use the packet dumps to collect RTT information from the SYN-ACK Exchange</a:t>
            </a:r>
          </a:p>
          <a:p>
            <a:pPr lvl="1" indent="-257175">
              <a:buFont typeface="Arial"/>
              <a:buChar char="•"/>
            </a:pPr>
            <a:r>
              <a:rPr lang="en-US" dirty="0" smtClean="0"/>
              <a:t>Use IPv6 RTT – IPv4 RTT as the metric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 of Path Divergence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$ traceroute from Singapore to Canberra, IPv4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traceroute to 202.158.xxxx.yyy, 30 hops max, 60 byte packets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 1  103.3.60.3 0.672ms 0.796ms 0.899ms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2  139.162.0.9 0.754ms 0.708ms 0.732ms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3  te0-1-0-21.br03.sin02.pccwbtn.net 1.697ms 0.760ms 0.726ms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dirty="0"/>
              <a:t> 4  ntt.fe3-18.br01.sin02.pccwbtn.net 69.526ms 69.644ms 69.754ms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5  ae-10.r20.sngpsi05.sg.bb.gin.ntt.net 60.702ms 68.474ms  68.469ms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 6  ae-8.r22.snjsca04.us.bb.gin.ntt.net 168.447ms 168.532ms 168.138ms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 7  ae-19.r01.snjsca04.us.bb.gin.ntt.net 167.489ms 170.665ms 178.832ms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 8  xe-0-8-0-21.r01.snjsca04.us.ce.gin.ntt.net 330.084ms  323.556ms  329.772ms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9  xe-1-0-1.pe1.msct.nsw.aarnet.net.au 330.020ms  323.738ms  334.474ms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10  et-3-3-0.pe1.rsby.nsw.aarnet.net.au 327.788ms 334.157ms  328.199ms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11  138.44.161.6 323.644ms  319.455ms  323.563ms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dirty="0"/>
              <a:t>12  202.158.xxx.yyy 319.885ms 333.933ms 325.014ms</a:t>
            </a:r>
          </a:p>
          <a:p>
            <a:pPr marL="0" indent="0">
              <a:spcBef>
                <a:spcPts val="0"/>
              </a:spcBef>
              <a:buNone/>
            </a:pPr>
            <a:endParaRPr lang="fi-FI" dirty="0"/>
          </a:p>
          <a:p>
            <a:pPr marL="0" indent="0">
              <a:spcBef>
                <a:spcPts val="0"/>
              </a:spcBef>
              <a:buNone/>
            </a:pPr>
            <a:r>
              <a:rPr lang="fi-FI" dirty="0"/>
              <a:t>$ </a:t>
            </a:r>
            <a:r>
              <a:rPr lang="fi-FI" dirty="0" err="1"/>
              <a:t>traceroute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Canberra to Singapore, IPv4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dirty="0" err="1"/>
              <a:t>traceroute</a:t>
            </a:r>
            <a:r>
              <a:rPr lang="fi-FI" dirty="0"/>
              <a:t> to 139.162.xxx.yyy, 64 </a:t>
            </a:r>
            <a:r>
              <a:rPr lang="fi-FI" dirty="0" err="1"/>
              <a:t>hops</a:t>
            </a:r>
            <a:r>
              <a:rPr lang="fi-FI" dirty="0"/>
              <a:t> </a:t>
            </a:r>
            <a:r>
              <a:rPr lang="fi-FI" dirty="0" err="1"/>
              <a:t>max</a:t>
            </a:r>
            <a:r>
              <a:rPr lang="fi-FI" dirty="0"/>
              <a:t>, 52 </a:t>
            </a:r>
            <a:r>
              <a:rPr lang="fi-FI" dirty="0" err="1"/>
              <a:t>byte</a:t>
            </a:r>
            <a:r>
              <a:rPr lang="fi-FI" dirty="0"/>
              <a:t> </a:t>
            </a:r>
            <a:r>
              <a:rPr lang="fi-FI" dirty="0" err="1"/>
              <a:t>packets</a:t>
            </a:r>
            <a:endParaRPr lang="fi-FI" dirty="0"/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1  202.158.x.y 0.682ms  0.388ms  0.313ms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2  xe-5-0-4-205.pe1.actn.act.aarnet.net.a 0.721ms  0.828ms  0.674ms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 3  et-0-3-0.pe1.rsby.nsw.aarnet.net.au 4.548ms  4.733ms  4.533ms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 4  et-7-1-0.pe1.brwy.nsw.aarnet.net.au  4.734ms 5.418ms 4.745ms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5  et-0-3-0.pe1.bkvl.nsw.aarnet.net.au 5.117ms 5.512ms  5.524ms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 6  xe-0-0-0.bb1.b.sea.aarnet.net.au 148.017ms  148.019ms  148.131ms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dirty="0"/>
              <a:t> 7  ge3-0.cr02.sea01.pccwbtn.net (206.81.80.13)  148.469ms  148.059ms  148.429ms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8  tenge0-2-0-14.br03.sin02.pccwbtn.net 319.435ms 325.053ms 319.117ms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9  tenge0-2-0-15.br03.sin02.pccwbtn.net 319.257ms 332.560ms 323.415ms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10  linode.te0-1-0-21.br03.sin02.pccwbtn.net 323.723ms  323.627ms  323.587ms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11  139.162.aaa.bbb  334.609ms  347.243ms  347.220ms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dirty="0"/>
              <a:t>12  139.162.xxx.yyy 325.186ms  338.209ms  325.603ms</a:t>
            </a:r>
          </a:p>
          <a:p>
            <a:pPr defTabSz="685800">
              <a:spcBef>
                <a:spcPts val="0"/>
              </a:spcBef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10" y="1654629"/>
            <a:ext cx="3118468" cy="21344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882243" y="1710152"/>
            <a:ext cx="2774144" cy="1910072"/>
            <a:chOff x="1429657" y="3354260"/>
            <a:chExt cx="3698859" cy="2546762"/>
          </a:xfrm>
        </p:grpSpPr>
        <p:sp>
          <p:nvSpPr>
            <p:cNvPr id="6" name="Freeform 5"/>
            <p:cNvSpPr/>
            <p:nvPr/>
          </p:nvSpPr>
          <p:spPr>
            <a:xfrm>
              <a:off x="1429657" y="3354260"/>
              <a:ext cx="3698859" cy="2546762"/>
            </a:xfrm>
            <a:custGeom>
              <a:avLst/>
              <a:gdLst>
                <a:gd name="connsiteX0" fmla="*/ 1240972 w 3698859"/>
                <a:gd name="connsiteY0" fmla="*/ 2524026 h 2546762"/>
                <a:gd name="connsiteX1" fmla="*/ 1299029 w 3698859"/>
                <a:gd name="connsiteY1" fmla="*/ 2465969 h 2546762"/>
                <a:gd name="connsiteX2" fmla="*/ 2336800 w 3698859"/>
                <a:gd name="connsiteY2" fmla="*/ 1863626 h 2546762"/>
                <a:gd name="connsiteX3" fmla="*/ 3505200 w 3698859"/>
                <a:gd name="connsiteY3" fmla="*/ 288826 h 2546762"/>
                <a:gd name="connsiteX4" fmla="*/ 3650343 w 3698859"/>
                <a:gd name="connsiteY4" fmla="*/ 13054 h 2546762"/>
                <a:gd name="connsiteX5" fmla="*/ 3004457 w 3698859"/>
                <a:gd name="connsiteY5" fmla="*/ 470254 h 2546762"/>
                <a:gd name="connsiteX6" fmla="*/ 1436914 w 3698859"/>
                <a:gd name="connsiteY6" fmla="*/ 760540 h 2546762"/>
                <a:gd name="connsiteX7" fmla="*/ 457200 w 3698859"/>
                <a:gd name="connsiteY7" fmla="*/ 891169 h 2546762"/>
                <a:gd name="connsiteX8" fmla="*/ 188686 w 3698859"/>
                <a:gd name="connsiteY8" fmla="*/ 1326597 h 2546762"/>
                <a:gd name="connsiteX9" fmla="*/ 0 w 3698859"/>
                <a:gd name="connsiteY9" fmla="*/ 1420940 h 254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8859" h="2546762">
                  <a:moveTo>
                    <a:pt x="1240972" y="2524026"/>
                  </a:moveTo>
                  <a:cubicBezTo>
                    <a:pt x="1178681" y="2550031"/>
                    <a:pt x="1116391" y="2576036"/>
                    <a:pt x="1299029" y="2465969"/>
                  </a:cubicBezTo>
                  <a:cubicBezTo>
                    <a:pt x="1481667" y="2355902"/>
                    <a:pt x="1969105" y="2226483"/>
                    <a:pt x="2336800" y="1863626"/>
                  </a:cubicBezTo>
                  <a:cubicBezTo>
                    <a:pt x="2704495" y="1500769"/>
                    <a:pt x="3286276" y="597255"/>
                    <a:pt x="3505200" y="288826"/>
                  </a:cubicBezTo>
                  <a:cubicBezTo>
                    <a:pt x="3724124" y="-19603"/>
                    <a:pt x="3733800" y="-17184"/>
                    <a:pt x="3650343" y="13054"/>
                  </a:cubicBezTo>
                  <a:cubicBezTo>
                    <a:pt x="3566886" y="43292"/>
                    <a:pt x="3373362" y="345673"/>
                    <a:pt x="3004457" y="470254"/>
                  </a:cubicBezTo>
                  <a:cubicBezTo>
                    <a:pt x="2635552" y="594835"/>
                    <a:pt x="1861457" y="690387"/>
                    <a:pt x="1436914" y="760540"/>
                  </a:cubicBezTo>
                  <a:cubicBezTo>
                    <a:pt x="1012371" y="830692"/>
                    <a:pt x="665238" y="796826"/>
                    <a:pt x="457200" y="891169"/>
                  </a:cubicBezTo>
                  <a:cubicBezTo>
                    <a:pt x="249162" y="985512"/>
                    <a:pt x="264886" y="1238302"/>
                    <a:pt x="188686" y="1326597"/>
                  </a:cubicBezTo>
                  <a:cubicBezTo>
                    <a:pt x="112486" y="1414892"/>
                    <a:pt x="0" y="1420940"/>
                    <a:pt x="0" y="142094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034971" y="4648683"/>
              <a:ext cx="195893" cy="220860"/>
            </a:xfrm>
            <a:custGeom>
              <a:avLst/>
              <a:gdLst>
                <a:gd name="connsiteX0" fmla="*/ 0 w 195893"/>
                <a:gd name="connsiteY0" fmla="*/ 112003 h 220860"/>
                <a:gd name="connsiteX1" fmla="*/ 188686 w 195893"/>
                <a:gd name="connsiteY1" fmla="*/ 3146 h 220860"/>
                <a:gd name="connsiteX2" fmla="*/ 159658 w 195893"/>
                <a:gd name="connsiteY2" fmla="*/ 220860 h 22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893" h="220860">
                  <a:moveTo>
                    <a:pt x="0" y="112003"/>
                  </a:moveTo>
                  <a:cubicBezTo>
                    <a:pt x="81038" y="48503"/>
                    <a:pt x="162076" y="-14997"/>
                    <a:pt x="188686" y="3146"/>
                  </a:cubicBezTo>
                  <a:cubicBezTo>
                    <a:pt x="215296" y="21289"/>
                    <a:pt x="159658" y="220860"/>
                    <a:pt x="159658" y="22086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329639" y="3860800"/>
              <a:ext cx="277161" cy="290286"/>
            </a:xfrm>
            <a:custGeom>
              <a:avLst/>
              <a:gdLst>
                <a:gd name="connsiteX0" fmla="*/ 190075 w 277161"/>
                <a:gd name="connsiteY0" fmla="*/ 0 h 290286"/>
                <a:gd name="connsiteX1" fmla="*/ 1390 w 277161"/>
                <a:gd name="connsiteY1" fmla="*/ 181429 h 290286"/>
                <a:gd name="connsiteX2" fmla="*/ 277161 w 277161"/>
                <a:gd name="connsiteY2" fmla="*/ 290286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161" h="290286">
                  <a:moveTo>
                    <a:pt x="190075" y="0"/>
                  </a:moveTo>
                  <a:cubicBezTo>
                    <a:pt x="88475" y="66524"/>
                    <a:pt x="-13124" y="133048"/>
                    <a:pt x="1390" y="181429"/>
                  </a:cubicBezTo>
                  <a:cubicBezTo>
                    <a:pt x="15904" y="229810"/>
                    <a:pt x="231199" y="273353"/>
                    <a:pt x="277161" y="29028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9" name="Freeform 8"/>
          <p:cNvSpPr/>
          <p:nvPr/>
        </p:nvSpPr>
        <p:spPr>
          <a:xfrm>
            <a:off x="4882243" y="2074531"/>
            <a:ext cx="2869703" cy="1530353"/>
          </a:xfrm>
          <a:custGeom>
            <a:avLst/>
            <a:gdLst>
              <a:gd name="connsiteX0" fmla="*/ 0 w 3826270"/>
              <a:gd name="connsiteY0" fmla="*/ 942359 h 2040470"/>
              <a:gd name="connsiteX1" fmla="*/ 210457 w 3826270"/>
              <a:gd name="connsiteY1" fmla="*/ 913330 h 2040470"/>
              <a:gd name="connsiteX2" fmla="*/ 377372 w 3826270"/>
              <a:gd name="connsiteY2" fmla="*/ 586759 h 2040470"/>
              <a:gd name="connsiteX3" fmla="*/ 478972 w 3826270"/>
              <a:gd name="connsiteY3" fmla="*/ 390816 h 2040470"/>
              <a:gd name="connsiteX4" fmla="*/ 638629 w 3826270"/>
              <a:gd name="connsiteY4" fmla="*/ 303730 h 2040470"/>
              <a:gd name="connsiteX5" fmla="*/ 2184400 w 3826270"/>
              <a:gd name="connsiteY5" fmla="*/ 252930 h 2040470"/>
              <a:gd name="connsiteX6" fmla="*/ 3447143 w 3826270"/>
              <a:gd name="connsiteY6" fmla="*/ 86016 h 2040470"/>
              <a:gd name="connsiteX7" fmla="*/ 3824514 w 3826270"/>
              <a:gd name="connsiteY7" fmla="*/ 6188 h 2040470"/>
              <a:gd name="connsiteX8" fmla="*/ 3338286 w 3826270"/>
              <a:gd name="connsiteY8" fmla="*/ 245673 h 2040470"/>
              <a:gd name="connsiteX9" fmla="*/ 2329543 w 3826270"/>
              <a:gd name="connsiteY9" fmla="*/ 1530188 h 2040470"/>
              <a:gd name="connsiteX10" fmla="*/ 1444172 w 3826270"/>
              <a:gd name="connsiteY10" fmla="*/ 1987388 h 2040470"/>
              <a:gd name="connsiteX11" fmla="*/ 1255486 w 3826270"/>
              <a:gd name="connsiteY11" fmla="*/ 2030930 h 204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6270" h="2040470">
                <a:moveTo>
                  <a:pt x="0" y="942359"/>
                </a:moveTo>
                <a:cubicBezTo>
                  <a:pt x="73781" y="957478"/>
                  <a:pt x="147562" y="972597"/>
                  <a:pt x="210457" y="913330"/>
                </a:cubicBezTo>
                <a:cubicBezTo>
                  <a:pt x="273352" y="854063"/>
                  <a:pt x="332620" y="673845"/>
                  <a:pt x="377372" y="586759"/>
                </a:cubicBezTo>
                <a:cubicBezTo>
                  <a:pt x="422124" y="499673"/>
                  <a:pt x="435429" y="437987"/>
                  <a:pt x="478972" y="390816"/>
                </a:cubicBezTo>
                <a:cubicBezTo>
                  <a:pt x="522515" y="343645"/>
                  <a:pt x="354391" y="326711"/>
                  <a:pt x="638629" y="303730"/>
                </a:cubicBezTo>
                <a:cubicBezTo>
                  <a:pt x="922867" y="280749"/>
                  <a:pt x="1716314" y="289216"/>
                  <a:pt x="2184400" y="252930"/>
                </a:cubicBezTo>
                <a:cubicBezTo>
                  <a:pt x="2652486" y="216644"/>
                  <a:pt x="3173791" y="127140"/>
                  <a:pt x="3447143" y="86016"/>
                </a:cubicBezTo>
                <a:cubicBezTo>
                  <a:pt x="3720495" y="44892"/>
                  <a:pt x="3842657" y="-20421"/>
                  <a:pt x="3824514" y="6188"/>
                </a:cubicBezTo>
                <a:cubicBezTo>
                  <a:pt x="3806371" y="32797"/>
                  <a:pt x="3587448" y="-8327"/>
                  <a:pt x="3338286" y="245673"/>
                </a:cubicBezTo>
                <a:cubicBezTo>
                  <a:pt x="3089124" y="499673"/>
                  <a:pt x="2645229" y="1239902"/>
                  <a:pt x="2329543" y="1530188"/>
                </a:cubicBezTo>
                <a:cubicBezTo>
                  <a:pt x="2013857" y="1820474"/>
                  <a:pt x="1623181" y="1903931"/>
                  <a:pt x="1444172" y="1987388"/>
                </a:cubicBezTo>
                <a:cubicBezTo>
                  <a:pt x="1265163" y="2070845"/>
                  <a:pt x="1255486" y="2030930"/>
                  <a:pt x="1255486" y="2030930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/>
          <p:cNvSpPr/>
          <p:nvPr/>
        </p:nvSpPr>
        <p:spPr>
          <a:xfrm>
            <a:off x="6988628" y="2149929"/>
            <a:ext cx="163712" cy="119743"/>
          </a:xfrm>
          <a:custGeom>
            <a:avLst/>
            <a:gdLst>
              <a:gd name="connsiteX0" fmla="*/ 0 w 218282"/>
              <a:gd name="connsiteY0" fmla="*/ 0 h 159657"/>
              <a:gd name="connsiteX1" fmla="*/ 217715 w 218282"/>
              <a:gd name="connsiteY1" fmla="*/ 58057 h 159657"/>
              <a:gd name="connsiteX2" fmla="*/ 50800 w 218282"/>
              <a:gd name="connsiteY2" fmla="*/ 159657 h 15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282" h="159657">
                <a:moveTo>
                  <a:pt x="0" y="0"/>
                </a:moveTo>
                <a:cubicBezTo>
                  <a:pt x="104624" y="15724"/>
                  <a:pt x="209248" y="31448"/>
                  <a:pt x="217715" y="58057"/>
                </a:cubicBezTo>
                <a:cubicBezTo>
                  <a:pt x="226182" y="84666"/>
                  <a:pt x="138491" y="122161"/>
                  <a:pt x="50800" y="159657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0"/>
          <p:cNvSpPr/>
          <p:nvPr/>
        </p:nvSpPr>
        <p:spPr>
          <a:xfrm>
            <a:off x="7107166" y="2443843"/>
            <a:ext cx="131834" cy="169460"/>
          </a:xfrm>
          <a:custGeom>
            <a:avLst/>
            <a:gdLst>
              <a:gd name="connsiteX0" fmla="*/ 37894 w 175779"/>
              <a:gd name="connsiteY0" fmla="*/ 0 h 225946"/>
              <a:gd name="connsiteX1" fmla="*/ 8865 w 175779"/>
              <a:gd name="connsiteY1" fmla="*/ 224972 h 225946"/>
              <a:gd name="connsiteX2" fmla="*/ 175779 w 175779"/>
              <a:gd name="connsiteY2" fmla="*/ 87086 h 22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779" h="225946">
                <a:moveTo>
                  <a:pt x="37894" y="0"/>
                </a:moveTo>
                <a:cubicBezTo>
                  <a:pt x="11889" y="105229"/>
                  <a:pt x="-14116" y="210458"/>
                  <a:pt x="8865" y="224972"/>
                </a:cubicBezTo>
                <a:cubicBezTo>
                  <a:pt x="31846" y="239486"/>
                  <a:pt x="175779" y="87086"/>
                  <a:pt x="175779" y="8708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5627915" y="1313812"/>
            <a:ext cx="5870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  <a:latin typeface="AhnbergHand" charset="0"/>
                <a:ea typeface="AhnbergHand" charset="0"/>
                <a:cs typeface="AhnbergHand" charset="0"/>
              </a:rPr>
              <a:t>IPv4</a:t>
            </a:r>
            <a:endParaRPr lang="en-US" sz="1350" dirty="0">
              <a:solidFill>
                <a:srgbClr val="FF0000"/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130696" y="2347667"/>
            <a:ext cx="584937" cy="265635"/>
          </a:xfrm>
          <a:custGeom>
            <a:avLst/>
            <a:gdLst>
              <a:gd name="connsiteX0" fmla="*/ 0 w 779916"/>
              <a:gd name="connsiteY0" fmla="*/ 288866 h 354180"/>
              <a:gd name="connsiteX1" fmla="*/ 653143 w 779916"/>
              <a:gd name="connsiteY1" fmla="*/ 303380 h 354180"/>
              <a:gd name="connsiteX2" fmla="*/ 732972 w 779916"/>
              <a:gd name="connsiteY2" fmla="*/ 92923 h 354180"/>
              <a:gd name="connsiteX3" fmla="*/ 108857 w 779916"/>
              <a:gd name="connsiteY3" fmla="*/ 13094 h 354180"/>
              <a:gd name="connsiteX4" fmla="*/ 7257 w 779916"/>
              <a:gd name="connsiteY4" fmla="*/ 354180 h 35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16" h="354180">
                <a:moveTo>
                  <a:pt x="0" y="288866"/>
                </a:moveTo>
                <a:cubicBezTo>
                  <a:pt x="265490" y="312451"/>
                  <a:pt x="530981" y="336037"/>
                  <a:pt x="653143" y="303380"/>
                </a:cubicBezTo>
                <a:cubicBezTo>
                  <a:pt x="775305" y="270723"/>
                  <a:pt x="823686" y="141304"/>
                  <a:pt x="732972" y="92923"/>
                </a:cubicBezTo>
                <a:cubicBezTo>
                  <a:pt x="642258" y="44542"/>
                  <a:pt x="229810" y="-30449"/>
                  <a:pt x="108857" y="13094"/>
                </a:cubicBezTo>
                <a:cubicBezTo>
                  <a:pt x="-12096" y="56637"/>
                  <a:pt x="-2420" y="205408"/>
                  <a:pt x="7257" y="35418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/>
          <p:nvPr/>
        </p:nvSpPr>
        <p:spPr>
          <a:xfrm>
            <a:off x="3211118" y="3687536"/>
            <a:ext cx="584937" cy="265635"/>
          </a:xfrm>
          <a:custGeom>
            <a:avLst/>
            <a:gdLst>
              <a:gd name="connsiteX0" fmla="*/ 0 w 779916"/>
              <a:gd name="connsiteY0" fmla="*/ 288866 h 354180"/>
              <a:gd name="connsiteX1" fmla="*/ 653143 w 779916"/>
              <a:gd name="connsiteY1" fmla="*/ 303380 h 354180"/>
              <a:gd name="connsiteX2" fmla="*/ 732972 w 779916"/>
              <a:gd name="connsiteY2" fmla="*/ 92923 h 354180"/>
              <a:gd name="connsiteX3" fmla="*/ 108857 w 779916"/>
              <a:gd name="connsiteY3" fmla="*/ 13094 h 354180"/>
              <a:gd name="connsiteX4" fmla="*/ 7257 w 779916"/>
              <a:gd name="connsiteY4" fmla="*/ 354180 h 35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16" h="354180">
                <a:moveTo>
                  <a:pt x="0" y="288866"/>
                </a:moveTo>
                <a:cubicBezTo>
                  <a:pt x="265490" y="312451"/>
                  <a:pt x="530981" y="336037"/>
                  <a:pt x="653143" y="303380"/>
                </a:cubicBezTo>
                <a:cubicBezTo>
                  <a:pt x="775305" y="270723"/>
                  <a:pt x="823686" y="141304"/>
                  <a:pt x="732972" y="92923"/>
                </a:cubicBezTo>
                <a:cubicBezTo>
                  <a:pt x="642258" y="44542"/>
                  <a:pt x="229810" y="-30449"/>
                  <a:pt x="108857" y="13094"/>
                </a:cubicBezTo>
                <a:cubicBezTo>
                  <a:pt x="-12096" y="56637"/>
                  <a:pt x="-2420" y="205408"/>
                  <a:pt x="7257" y="35418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/>
        </p:nvSpPr>
        <p:spPr>
          <a:xfrm>
            <a:off x="3061911" y="1180994"/>
            <a:ext cx="584937" cy="265635"/>
          </a:xfrm>
          <a:custGeom>
            <a:avLst/>
            <a:gdLst>
              <a:gd name="connsiteX0" fmla="*/ 0 w 779916"/>
              <a:gd name="connsiteY0" fmla="*/ 288866 h 354180"/>
              <a:gd name="connsiteX1" fmla="*/ 653143 w 779916"/>
              <a:gd name="connsiteY1" fmla="*/ 303380 h 354180"/>
              <a:gd name="connsiteX2" fmla="*/ 732972 w 779916"/>
              <a:gd name="connsiteY2" fmla="*/ 92923 h 354180"/>
              <a:gd name="connsiteX3" fmla="*/ 108857 w 779916"/>
              <a:gd name="connsiteY3" fmla="*/ 13094 h 354180"/>
              <a:gd name="connsiteX4" fmla="*/ 7257 w 779916"/>
              <a:gd name="connsiteY4" fmla="*/ 354180 h 35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16" h="354180">
                <a:moveTo>
                  <a:pt x="0" y="288866"/>
                </a:moveTo>
                <a:cubicBezTo>
                  <a:pt x="265490" y="312451"/>
                  <a:pt x="530981" y="336037"/>
                  <a:pt x="653143" y="303380"/>
                </a:cubicBezTo>
                <a:cubicBezTo>
                  <a:pt x="775305" y="270723"/>
                  <a:pt x="823686" y="141304"/>
                  <a:pt x="732972" y="92923"/>
                </a:cubicBezTo>
                <a:cubicBezTo>
                  <a:pt x="642258" y="44542"/>
                  <a:pt x="229810" y="-30449"/>
                  <a:pt x="108857" y="13094"/>
                </a:cubicBezTo>
                <a:cubicBezTo>
                  <a:pt x="-12096" y="56637"/>
                  <a:pt x="-2420" y="205408"/>
                  <a:pt x="7257" y="35418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1485900" y="4395518"/>
            <a:ext cx="61013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AhnbergHand" charset="0"/>
                <a:ea typeface="AhnbergHand" charset="0"/>
                <a:cs typeface="AhnbergHand" charset="0"/>
              </a:rPr>
              <a:t>We </a:t>
            </a:r>
            <a:r>
              <a:rPr lang="en-US" sz="1350">
                <a:latin typeface="AhnbergHand" charset="0"/>
                <a:ea typeface="AhnbergHand" charset="0"/>
                <a:cs typeface="AhnbergHand" charset="0"/>
              </a:rPr>
              <a:t>are seeing </a:t>
            </a:r>
            <a:r>
              <a:rPr lang="en-US" sz="1350" dirty="0">
                <a:latin typeface="AhnbergHand" charset="0"/>
                <a:ea typeface="AhnbergHand" charset="0"/>
                <a:cs typeface="AhnbergHand" charset="0"/>
              </a:rPr>
              <a:t>path symmetry, bouncing off the US West Coast</a:t>
            </a:r>
            <a:endParaRPr lang="en-US" sz="1350" dirty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2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187" y="202019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Example of Path Divergence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$ traceroute from Singapore to Canberra, IPv6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traceroute6 to 2001:388:1000:110:e4d:e9ff:x:y, 30 hops max, 80 byte packets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1  2400:8901::5287:89ff:fe40:9fc1 0.897ms 0.912ms 1.051ms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2  2400:8901:1111::1 0.851ms 0.827ms 0.792ms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3  2001:cb0:2102:2:f::1 0.364ms  0.333ms  0.516ms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4  2001:cb0:2102:2:f::1 0.502ms  0.461ms  0.431ms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/>
              <a:t> 5  2001:cb0:21f0:1:17::2 2.512ms 2.176ms 3.445ms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dirty="0"/>
              <a:t> 6  2001:cb0:21f0:1:17::2 2.354ms  2.382ms 1.238ms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7  10gigabitethernet3-5.core1.sin1.he.net 1.080ms  1.034ms  1.020ms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8  10ge1-5.core1.tyo1.he.net 88.053ms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   10ge1-16.core1.hkg1.he.net 39.369ms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   10ge1-5.core1.tyo1.he.net 88.084ms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9  10ge1-5.core1.tyo1.he.net 88.157ms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   100ge8-1.core1.sea1.he.net 192.408ms  192.642ms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10  100ge8-1.core1.sea1.he.net 192.631ms  192.608ms  196.154ms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11  xe-1-0-1.pe2.brwy.nsw.aarnet.net.au 214.176ms 186.238ms 213.061ms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12  et-3-1-0.pe1.brwy.nsw.aarnet.net.au 211.298ms 211.300ms 214.200ms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13  et-1-1-0.pe1.rsby.nsw.aarnet.net.au 211.492ms 211.359ms 211.427ms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14  et-0-3-0.pe1.actn.act.aarnet.net.au 213.332ms 211.458ms  211.476ms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dirty="0"/>
              <a:t>15  2001:388:1000:110:e4d:e9ff:x.y 213.274ms 213.199ms 213.169ms</a:t>
            </a:r>
          </a:p>
          <a:p>
            <a:pPr marL="0" indent="0">
              <a:spcBef>
                <a:spcPts val="0"/>
              </a:spcBef>
              <a:buNone/>
            </a:pPr>
            <a:endParaRPr lang="is-I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$ traceroute from Canberra to Singapore, IPv6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traceroute6 to 2400:8901::f03c:91ff:a:b) 64 hops max, 12 byte packets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1  2001:388:1000:110::</a:t>
            </a:r>
            <a:r>
              <a:rPr lang="de-DE" dirty="0" err="1"/>
              <a:t>x:y</a:t>
            </a:r>
            <a:r>
              <a:rPr lang="de-DE" dirty="0"/>
              <a:t>  0.808ms  0.899ms  1.586ms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 2  xe-5-0-4-205.pe1.actn.act.aarnet.net.au  1.633ms  0.646ms  0.578ms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 3  et-0-1-0.pe1.dksn.act.aarnet.net.au  0.682ms  0.649ms  0.694ms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 4  et-5-3-0.pe1.crlt.vic.aarnet.net.au  8.072ms  8.086ms  8.049ms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 5  et-5-1-0.pe1.wmlb.vic.aarnet.net.au  8.116ms  8.055ms  8.073ms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 6  et-0-3-0.pe1.adel.sa.aarnet.net.au  17.790ms  16.984ms  17.036ms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7  et-1-1-0.pe1.prka.sa.aarnet.net.au  17.080ms  17.152ms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    et-0-3-0.pe1.eper.wa.aarnet.net.au  43.319ms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 8  et-0-3-0.pe1.knsg.wa.aarnet.net.au  43.357ms  43.443ms  43.353ms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9  gigabitethernet-5-1-0.bb1.b.per.aarnet.net.au  43.849ms  43.919ms  43.850ms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10  so-0-0-0.bb1.a.sin.aarnet.net.au  92.219ms  92.275ms  92.189ms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dirty="0"/>
              <a:t>11  as6939.singapore.megaport.com  212.347ms  212.426ms  212.471ms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12  * * *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dirty="0"/>
              <a:t>13  2400:8901:1110::2  213.924ms 213.904ms  213.717ms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dirty="0"/>
              <a:t>14  2400:8901::f03c:91ff:a:b  213.954ms  213.393ms  213.726ms</a:t>
            </a:r>
          </a:p>
          <a:p>
            <a:pPr marL="0" indent="0" defTabSz="68580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10" y="1654629"/>
            <a:ext cx="3118468" cy="21344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882243" y="1710152"/>
            <a:ext cx="2774144" cy="1910072"/>
            <a:chOff x="1429657" y="3354260"/>
            <a:chExt cx="3698859" cy="2546762"/>
          </a:xfrm>
        </p:grpSpPr>
        <p:sp>
          <p:nvSpPr>
            <p:cNvPr id="6" name="Freeform 5"/>
            <p:cNvSpPr/>
            <p:nvPr/>
          </p:nvSpPr>
          <p:spPr>
            <a:xfrm>
              <a:off x="1429657" y="3354260"/>
              <a:ext cx="3698859" cy="2546762"/>
            </a:xfrm>
            <a:custGeom>
              <a:avLst/>
              <a:gdLst>
                <a:gd name="connsiteX0" fmla="*/ 1240972 w 3698859"/>
                <a:gd name="connsiteY0" fmla="*/ 2524026 h 2546762"/>
                <a:gd name="connsiteX1" fmla="*/ 1299029 w 3698859"/>
                <a:gd name="connsiteY1" fmla="*/ 2465969 h 2546762"/>
                <a:gd name="connsiteX2" fmla="*/ 2336800 w 3698859"/>
                <a:gd name="connsiteY2" fmla="*/ 1863626 h 2546762"/>
                <a:gd name="connsiteX3" fmla="*/ 3505200 w 3698859"/>
                <a:gd name="connsiteY3" fmla="*/ 288826 h 2546762"/>
                <a:gd name="connsiteX4" fmla="*/ 3650343 w 3698859"/>
                <a:gd name="connsiteY4" fmla="*/ 13054 h 2546762"/>
                <a:gd name="connsiteX5" fmla="*/ 3004457 w 3698859"/>
                <a:gd name="connsiteY5" fmla="*/ 470254 h 2546762"/>
                <a:gd name="connsiteX6" fmla="*/ 1436914 w 3698859"/>
                <a:gd name="connsiteY6" fmla="*/ 760540 h 2546762"/>
                <a:gd name="connsiteX7" fmla="*/ 457200 w 3698859"/>
                <a:gd name="connsiteY7" fmla="*/ 891169 h 2546762"/>
                <a:gd name="connsiteX8" fmla="*/ 188686 w 3698859"/>
                <a:gd name="connsiteY8" fmla="*/ 1326597 h 2546762"/>
                <a:gd name="connsiteX9" fmla="*/ 0 w 3698859"/>
                <a:gd name="connsiteY9" fmla="*/ 1420940 h 254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8859" h="2546762">
                  <a:moveTo>
                    <a:pt x="1240972" y="2524026"/>
                  </a:moveTo>
                  <a:cubicBezTo>
                    <a:pt x="1178681" y="2550031"/>
                    <a:pt x="1116391" y="2576036"/>
                    <a:pt x="1299029" y="2465969"/>
                  </a:cubicBezTo>
                  <a:cubicBezTo>
                    <a:pt x="1481667" y="2355902"/>
                    <a:pt x="1969105" y="2226483"/>
                    <a:pt x="2336800" y="1863626"/>
                  </a:cubicBezTo>
                  <a:cubicBezTo>
                    <a:pt x="2704495" y="1500769"/>
                    <a:pt x="3286276" y="597255"/>
                    <a:pt x="3505200" y="288826"/>
                  </a:cubicBezTo>
                  <a:cubicBezTo>
                    <a:pt x="3724124" y="-19603"/>
                    <a:pt x="3733800" y="-17184"/>
                    <a:pt x="3650343" y="13054"/>
                  </a:cubicBezTo>
                  <a:cubicBezTo>
                    <a:pt x="3566886" y="43292"/>
                    <a:pt x="3373362" y="345673"/>
                    <a:pt x="3004457" y="470254"/>
                  </a:cubicBezTo>
                  <a:cubicBezTo>
                    <a:pt x="2635552" y="594835"/>
                    <a:pt x="1861457" y="690387"/>
                    <a:pt x="1436914" y="760540"/>
                  </a:cubicBezTo>
                  <a:cubicBezTo>
                    <a:pt x="1012371" y="830692"/>
                    <a:pt x="665238" y="796826"/>
                    <a:pt x="457200" y="891169"/>
                  </a:cubicBezTo>
                  <a:cubicBezTo>
                    <a:pt x="249162" y="985512"/>
                    <a:pt x="264886" y="1238302"/>
                    <a:pt x="188686" y="1326597"/>
                  </a:cubicBezTo>
                  <a:cubicBezTo>
                    <a:pt x="112486" y="1414892"/>
                    <a:pt x="0" y="1420940"/>
                    <a:pt x="0" y="142094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034971" y="4648683"/>
              <a:ext cx="195893" cy="220860"/>
            </a:xfrm>
            <a:custGeom>
              <a:avLst/>
              <a:gdLst>
                <a:gd name="connsiteX0" fmla="*/ 0 w 195893"/>
                <a:gd name="connsiteY0" fmla="*/ 112003 h 220860"/>
                <a:gd name="connsiteX1" fmla="*/ 188686 w 195893"/>
                <a:gd name="connsiteY1" fmla="*/ 3146 h 220860"/>
                <a:gd name="connsiteX2" fmla="*/ 159658 w 195893"/>
                <a:gd name="connsiteY2" fmla="*/ 220860 h 22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893" h="220860">
                  <a:moveTo>
                    <a:pt x="0" y="112003"/>
                  </a:moveTo>
                  <a:cubicBezTo>
                    <a:pt x="81038" y="48503"/>
                    <a:pt x="162076" y="-14997"/>
                    <a:pt x="188686" y="3146"/>
                  </a:cubicBezTo>
                  <a:cubicBezTo>
                    <a:pt x="215296" y="21289"/>
                    <a:pt x="159658" y="220860"/>
                    <a:pt x="159658" y="22086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329639" y="3860800"/>
              <a:ext cx="277161" cy="290286"/>
            </a:xfrm>
            <a:custGeom>
              <a:avLst/>
              <a:gdLst>
                <a:gd name="connsiteX0" fmla="*/ 190075 w 277161"/>
                <a:gd name="connsiteY0" fmla="*/ 0 h 290286"/>
                <a:gd name="connsiteX1" fmla="*/ 1390 w 277161"/>
                <a:gd name="connsiteY1" fmla="*/ 181429 h 290286"/>
                <a:gd name="connsiteX2" fmla="*/ 277161 w 277161"/>
                <a:gd name="connsiteY2" fmla="*/ 290286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161" h="290286">
                  <a:moveTo>
                    <a:pt x="190075" y="0"/>
                  </a:moveTo>
                  <a:cubicBezTo>
                    <a:pt x="88475" y="66524"/>
                    <a:pt x="-13124" y="133048"/>
                    <a:pt x="1390" y="181429"/>
                  </a:cubicBezTo>
                  <a:cubicBezTo>
                    <a:pt x="15904" y="229810"/>
                    <a:pt x="231199" y="273353"/>
                    <a:pt x="277161" y="29028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9" name="Freeform 8"/>
          <p:cNvSpPr/>
          <p:nvPr/>
        </p:nvSpPr>
        <p:spPr>
          <a:xfrm>
            <a:off x="4882243" y="2074531"/>
            <a:ext cx="2869703" cy="1530353"/>
          </a:xfrm>
          <a:custGeom>
            <a:avLst/>
            <a:gdLst>
              <a:gd name="connsiteX0" fmla="*/ 0 w 3826270"/>
              <a:gd name="connsiteY0" fmla="*/ 942359 h 2040470"/>
              <a:gd name="connsiteX1" fmla="*/ 210457 w 3826270"/>
              <a:gd name="connsiteY1" fmla="*/ 913330 h 2040470"/>
              <a:gd name="connsiteX2" fmla="*/ 377372 w 3826270"/>
              <a:gd name="connsiteY2" fmla="*/ 586759 h 2040470"/>
              <a:gd name="connsiteX3" fmla="*/ 478972 w 3826270"/>
              <a:gd name="connsiteY3" fmla="*/ 390816 h 2040470"/>
              <a:gd name="connsiteX4" fmla="*/ 638629 w 3826270"/>
              <a:gd name="connsiteY4" fmla="*/ 303730 h 2040470"/>
              <a:gd name="connsiteX5" fmla="*/ 2184400 w 3826270"/>
              <a:gd name="connsiteY5" fmla="*/ 252930 h 2040470"/>
              <a:gd name="connsiteX6" fmla="*/ 3447143 w 3826270"/>
              <a:gd name="connsiteY6" fmla="*/ 86016 h 2040470"/>
              <a:gd name="connsiteX7" fmla="*/ 3824514 w 3826270"/>
              <a:gd name="connsiteY7" fmla="*/ 6188 h 2040470"/>
              <a:gd name="connsiteX8" fmla="*/ 3338286 w 3826270"/>
              <a:gd name="connsiteY8" fmla="*/ 245673 h 2040470"/>
              <a:gd name="connsiteX9" fmla="*/ 2329543 w 3826270"/>
              <a:gd name="connsiteY9" fmla="*/ 1530188 h 2040470"/>
              <a:gd name="connsiteX10" fmla="*/ 1444172 w 3826270"/>
              <a:gd name="connsiteY10" fmla="*/ 1987388 h 2040470"/>
              <a:gd name="connsiteX11" fmla="*/ 1255486 w 3826270"/>
              <a:gd name="connsiteY11" fmla="*/ 2030930 h 204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6270" h="2040470">
                <a:moveTo>
                  <a:pt x="0" y="942359"/>
                </a:moveTo>
                <a:cubicBezTo>
                  <a:pt x="73781" y="957478"/>
                  <a:pt x="147562" y="972597"/>
                  <a:pt x="210457" y="913330"/>
                </a:cubicBezTo>
                <a:cubicBezTo>
                  <a:pt x="273352" y="854063"/>
                  <a:pt x="332620" y="673845"/>
                  <a:pt x="377372" y="586759"/>
                </a:cubicBezTo>
                <a:cubicBezTo>
                  <a:pt x="422124" y="499673"/>
                  <a:pt x="435429" y="437987"/>
                  <a:pt x="478972" y="390816"/>
                </a:cubicBezTo>
                <a:cubicBezTo>
                  <a:pt x="522515" y="343645"/>
                  <a:pt x="354391" y="326711"/>
                  <a:pt x="638629" y="303730"/>
                </a:cubicBezTo>
                <a:cubicBezTo>
                  <a:pt x="922867" y="280749"/>
                  <a:pt x="1716314" y="289216"/>
                  <a:pt x="2184400" y="252930"/>
                </a:cubicBezTo>
                <a:cubicBezTo>
                  <a:pt x="2652486" y="216644"/>
                  <a:pt x="3173791" y="127140"/>
                  <a:pt x="3447143" y="86016"/>
                </a:cubicBezTo>
                <a:cubicBezTo>
                  <a:pt x="3720495" y="44892"/>
                  <a:pt x="3842657" y="-20421"/>
                  <a:pt x="3824514" y="6188"/>
                </a:cubicBezTo>
                <a:cubicBezTo>
                  <a:pt x="3806371" y="32797"/>
                  <a:pt x="3587448" y="-8327"/>
                  <a:pt x="3338286" y="245673"/>
                </a:cubicBezTo>
                <a:cubicBezTo>
                  <a:pt x="3089124" y="499673"/>
                  <a:pt x="2645229" y="1239902"/>
                  <a:pt x="2329543" y="1530188"/>
                </a:cubicBezTo>
                <a:cubicBezTo>
                  <a:pt x="2013857" y="1820474"/>
                  <a:pt x="1623181" y="1903931"/>
                  <a:pt x="1444172" y="1987388"/>
                </a:cubicBezTo>
                <a:cubicBezTo>
                  <a:pt x="1265163" y="2070845"/>
                  <a:pt x="1255486" y="2030930"/>
                  <a:pt x="1255486" y="2030930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/>
          <p:cNvSpPr/>
          <p:nvPr/>
        </p:nvSpPr>
        <p:spPr>
          <a:xfrm>
            <a:off x="6988628" y="2149929"/>
            <a:ext cx="163712" cy="119743"/>
          </a:xfrm>
          <a:custGeom>
            <a:avLst/>
            <a:gdLst>
              <a:gd name="connsiteX0" fmla="*/ 0 w 218282"/>
              <a:gd name="connsiteY0" fmla="*/ 0 h 159657"/>
              <a:gd name="connsiteX1" fmla="*/ 217715 w 218282"/>
              <a:gd name="connsiteY1" fmla="*/ 58057 h 159657"/>
              <a:gd name="connsiteX2" fmla="*/ 50800 w 218282"/>
              <a:gd name="connsiteY2" fmla="*/ 159657 h 15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282" h="159657">
                <a:moveTo>
                  <a:pt x="0" y="0"/>
                </a:moveTo>
                <a:cubicBezTo>
                  <a:pt x="104624" y="15724"/>
                  <a:pt x="209248" y="31448"/>
                  <a:pt x="217715" y="58057"/>
                </a:cubicBezTo>
                <a:cubicBezTo>
                  <a:pt x="226182" y="84666"/>
                  <a:pt x="138491" y="122161"/>
                  <a:pt x="50800" y="159657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0"/>
          <p:cNvSpPr/>
          <p:nvPr/>
        </p:nvSpPr>
        <p:spPr>
          <a:xfrm>
            <a:off x="7107166" y="2443843"/>
            <a:ext cx="131834" cy="169460"/>
          </a:xfrm>
          <a:custGeom>
            <a:avLst/>
            <a:gdLst>
              <a:gd name="connsiteX0" fmla="*/ 37894 w 175779"/>
              <a:gd name="connsiteY0" fmla="*/ 0 h 225946"/>
              <a:gd name="connsiteX1" fmla="*/ 8865 w 175779"/>
              <a:gd name="connsiteY1" fmla="*/ 224972 h 225946"/>
              <a:gd name="connsiteX2" fmla="*/ 175779 w 175779"/>
              <a:gd name="connsiteY2" fmla="*/ 87086 h 22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779" h="225946">
                <a:moveTo>
                  <a:pt x="37894" y="0"/>
                </a:moveTo>
                <a:cubicBezTo>
                  <a:pt x="11889" y="105229"/>
                  <a:pt x="-14116" y="210458"/>
                  <a:pt x="8865" y="224972"/>
                </a:cubicBezTo>
                <a:cubicBezTo>
                  <a:pt x="31846" y="239486"/>
                  <a:pt x="175779" y="87086"/>
                  <a:pt x="175779" y="8708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 11"/>
          <p:cNvSpPr/>
          <p:nvPr/>
        </p:nvSpPr>
        <p:spPr>
          <a:xfrm>
            <a:off x="4876800" y="1740348"/>
            <a:ext cx="2793068" cy="1808395"/>
          </a:xfrm>
          <a:custGeom>
            <a:avLst/>
            <a:gdLst>
              <a:gd name="connsiteX0" fmla="*/ 0 w 3724090"/>
              <a:gd name="connsiteY0" fmla="*/ 1373422 h 2411193"/>
              <a:gd name="connsiteX1" fmla="*/ 145143 w 3724090"/>
              <a:gd name="connsiteY1" fmla="*/ 1250050 h 2411193"/>
              <a:gd name="connsiteX2" fmla="*/ 370114 w 3724090"/>
              <a:gd name="connsiteY2" fmla="*/ 974279 h 2411193"/>
              <a:gd name="connsiteX3" fmla="*/ 333829 w 3724090"/>
              <a:gd name="connsiteY3" fmla="*/ 800107 h 2411193"/>
              <a:gd name="connsiteX4" fmla="*/ 537029 w 3724090"/>
              <a:gd name="connsiteY4" fmla="*/ 872679 h 2411193"/>
              <a:gd name="connsiteX5" fmla="*/ 529771 w 3724090"/>
              <a:gd name="connsiteY5" fmla="*/ 749307 h 2411193"/>
              <a:gd name="connsiteX6" fmla="*/ 1458686 w 3724090"/>
              <a:gd name="connsiteY6" fmla="*/ 662222 h 2411193"/>
              <a:gd name="connsiteX7" fmla="*/ 2685143 w 3724090"/>
              <a:gd name="connsiteY7" fmla="*/ 400965 h 2411193"/>
              <a:gd name="connsiteX8" fmla="*/ 3454400 w 3724090"/>
              <a:gd name="connsiteY8" fmla="*/ 96165 h 2411193"/>
              <a:gd name="connsiteX9" fmla="*/ 3722914 w 3724090"/>
              <a:gd name="connsiteY9" fmla="*/ 1822 h 2411193"/>
              <a:gd name="connsiteX10" fmla="*/ 3526971 w 3724090"/>
              <a:gd name="connsiteY10" fmla="*/ 161479 h 2411193"/>
              <a:gd name="connsiteX11" fmla="*/ 2968171 w 3724090"/>
              <a:gd name="connsiteY11" fmla="*/ 908965 h 2411193"/>
              <a:gd name="connsiteX12" fmla="*/ 2206171 w 3724090"/>
              <a:gd name="connsiteY12" fmla="*/ 1758050 h 2411193"/>
              <a:gd name="connsiteX13" fmla="*/ 1306286 w 3724090"/>
              <a:gd name="connsiteY13" fmla="*/ 2411193 h 241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4090" h="2411193">
                <a:moveTo>
                  <a:pt x="0" y="1373422"/>
                </a:moveTo>
                <a:cubicBezTo>
                  <a:pt x="41728" y="1344998"/>
                  <a:pt x="83457" y="1316574"/>
                  <a:pt x="145143" y="1250050"/>
                </a:cubicBezTo>
                <a:cubicBezTo>
                  <a:pt x="206829" y="1183526"/>
                  <a:pt x="338666" y="1049269"/>
                  <a:pt x="370114" y="974279"/>
                </a:cubicBezTo>
                <a:cubicBezTo>
                  <a:pt x="401562" y="899289"/>
                  <a:pt x="306010" y="817040"/>
                  <a:pt x="333829" y="800107"/>
                </a:cubicBezTo>
                <a:cubicBezTo>
                  <a:pt x="361648" y="783174"/>
                  <a:pt x="504372" y="881146"/>
                  <a:pt x="537029" y="872679"/>
                </a:cubicBezTo>
                <a:cubicBezTo>
                  <a:pt x="569686" y="864212"/>
                  <a:pt x="376162" y="784383"/>
                  <a:pt x="529771" y="749307"/>
                </a:cubicBezTo>
                <a:cubicBezTo>
                  <a:pt x="683381" y="714231"/>
                  <a:pt x="1099457" y="720279"/>
                  <a:pt x="1458686" y="662222"/>
                </a:cubicBezTo>
                <a:cubicBezTo>
                  <a:pt x="1817915" y="604165"/>
                  <a:pt x="2352524" y="495308"/>
                  <a:pt x="2685143" y="400965"/>
                </a:cubicBezTo>
                <a:cubicBezTo>
                  <a:pt x="3017762" y="306622"/>
                  <a:pt x="3281438" y="162689"/>
                  <a:pt x="3454400" y="96165"/>
                </a:cubicBezTo>
                <a:cubicBezTo>
                  <a:pt x="3627362" y="29641"/>
                  <a:pt x="3710819" y="-9064"/>
                  <a:pt x="3722914" y="1822"/>
                </a:cubicBezTo>
                <a:cubicBezTo>
                  <a:pt x="3735009" y="12708"/>
                  <a:pt x="3652761" y="10289"/>
                  <a:pt x="3526971" y="161479"/>
                </a:cubicBezTo>
                <a:cubicBezTo>
                  <a:pt x="3401181" y="312669"/>
                  <a:pt x="3188304" y="642870"/>
                  <a:pt x="2968171" y="908965"/>
                </a:cubicBezTo>
                <a:cubicBezTo>
                  <a:pt x="2748038" y="1175060"/>
                  <a:pt x="2483152" y="1507679"/>
                  <a:pt x="2206171" y="1758050"/>
                </a:cubicBezTo>
                <a:cubicBezTo>
                  <a:pt x="1929190" y="2008421"/>
                  <a:pt x="1306286" y="2411193"/>
                  <a:pt x="1306286" y="2411193"/>
                </a:cubicBezTo>
              </a:path>
            </a:pathLst>
          </a:custGeom>
          <a:noFill/>
          <a:ln w="19050">
            <a:solidFill>
              <a:srgbClr val="D03D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reeform 12"/>
          <p:cNvSpPr/>
          <p:nvPr/>
        </p:nvSpPr>
        <p:spPr>
          <a:xfrm>
            <a:off x="6765472" y="1985742"/>
            <a:ext cx="268357" cy="153301"/>
          </a:xfrm>
          <a:custGeom>
            <a:avLst/>
            <a:gdLst>
              <a:gd name="connsiteX0" fmla="*/ 0 w 357809"/>
              <a:gd name="connsiteY0" fmla="*/ 8459 h 204401"/>
              <a:gd name="connsiteX1" fmla="*/ 355600 w 357809"/>
              <a:gd name="connsiteY1" fmla="*/ 22973 h 204401"/>
              <a:gd name="connsiteX2" fmla="*/ 159657 w 357809"/>
              <a:gd name="connsiteY2" fmla="*/ 204401 h 20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809" h="204401">
                <a:moveTo>
                  <a:pt x="0" y="8459"/>
                </a:moveTo>
                <a:cubicBezTo>
                  <a:pt x="164495" y="-613"/>
                  <a:pt x="328991" y="-9684"/>
                  <a:pt x="355600" y="22973"/>
                </a:cubicBezTo>
                <a:cubicBezTo>
                  <a:pt x="382209" y="55630"/>
                  <a:pt x="159657" y="204401"/>
                  <a:pt x="159657" y="204401"/>
                </a:cubicBezTo>
              </a:path>
            </a:pathLst>
          </a:custGeom>
          <a:noFill/>
          <a:ln w="19050">
            <a:solidFill>
              <a:srgbClr val="D03D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/>
          <p:nvPr/>
        </p:nvSpPr>
        <p:spPr>
          <a:xfrm>
            <a:off x="6953660" y="2356758"/>
            <a:ext cx="192812" cy="207308"/>
          </a:xfrm>
          <a:custGeom>
            <a:avLst/>
            <a:gdLst>
              <a:gd name="connsiteX0" fmla="*/ 17596 w 257082"/>
              <a:gd name="connsiteY0" fmla="*/ 0 h 276411"/>
              <a:gd name="connsiteX1" fmla="*/ 24853 w 257082"/>
              <a:gd name="connsiteY1" fmla="*/ 268514 h 276411"/>
              <a:gd name="connsiteX2" fmla="*/ 257082 w 257082"/>
              <a:gd name="connsiteY2" fmla="*/ 210457 h 27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082" h="276411">
                <a:moveTo>
                  <a:pt x="17596" y="0"/>
                </a:moveTo>
                <a:cubicBezTo>
                  <a:pt x="1267" y="116719"/>
                  <a:pt x="-15061" y="233438"/>
                  <a:pt x="24853" y="268514"/>
                </a:cubicBezTo>
                <a:cubicBezTo>
                  <a:pt x="64767" y="303590"/>
                  <a:pt x="257082" y="210457"/>
                  <a:pt x="257082" y="210457"/>
                </a:cubicBezTo>
              </a:path>
            </a:pathLst>
          </a:custGeom>
          <a:noFill/>
          <a:ln w="28575">
            <a:solidFill>
              <a:srgbClr val="D03D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/>
        </p:nvSpPr>
        <p:spPr>
          <a:xfrm>
            <a:off x="4887686" y="2764972"/>
            <a:ext cx="859972" cy="843643"/>
          </a:xfrm>
          <a:custGeom>
            <a:avLst/>
            <a:gdLst>
              <a:gd name="connsiteX0" fmla="*/ 1146629 w 1146629"/>
              <a:gd name="connsiteY0" fmla="*/ 1124857 h 1124857"/>
              <a:gd name="connsiteX1" fmla="*/ 972457 w 1146629"/>
              <a:gd name="connsiteY1" fmla="*/ 1045028 h 1124857"/>
              <a:gd name="connsiteX2" fmla="*/ 718457 w 1146629"/>
              <a:gd name="connsiteY2" fmla="*/ 899885 h 1124857"/>
              <a:gd name="connsiteX3" fmla="*/ 370115 w 1146629"/>
              <a:gd name="connsiteY3" fmla="*/ 979714 h 1124857"/>
              <a:gd name="connsiteX4" fmla="*/ 217715 w 1146629"/>
              <a:gd name="connsiteY4" fmla="*/ 957942 h 1124857"/>
              <a:gd name="connsiteX5" fmla="*/ 123372 w 1146629"/>
              <a:gd name="connsiteY5" fmla="*/ 558800 h 1124857"/>
              <a:gd name="connsiteX6" fmla="*/ 65315 w 1146629"/>
              <a:gd name="connsiteY6" fmla="*/ 312057 h 1124857"/>
              <a:gd name="connsiteX7" fmla="*/ 79829 w 1146629"/>
              <a:gd name="connsiteY7" fmla="*/ 188685 h 1124857"/>
              <a:gd name="connsiteX8" fmla="*/ 145143 w 1146629"/>
              <a:gd name="connsiteY8" fmla="*/ 137885 h 1124857"/>
              <a:gd name="connsiteX9" fmla="*/ 0 w 1146629"/>
              <a:gd name="connsiteY9" fmla="*/ 0 h 112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6629" h="1124857">
                <a:moveTo>
                  <a:pt x="1146629" y="1124857"/>
                </a:moveTo>
                <a:cubicBezTo>
                  <a:pt x="1095224" y="1103690"/>
                  <a:pt x="1043819" y="1082523"/>
                  <a:pt x="972457" y="1045028"/>
                </a:cubicBezTo>
                <a:cubicBezTo>
                  <a:pt x="901095" y="1007533"/>
                  <a:pt x="818847" y="910771"/>
                  <a:pt x="718457" y="899885"/>
                </a:cubicBezTo>
                <a:cubicBezTo>
                  <a:pt x="618067" y="888999"/>
                  <a:pt x="453572" y="970038"/>
                  <a:pt x="370115" y="979714"/>
                </a:cubicBezTo>
                <a:cubicBezTo>
                  <a:pt x="286658" y="989390"/>
                  <a:pt x="258839" y="1028094"/>
                  <a:pt x="217715" y="957942"/>
                </a:cubicBezTo>
                <a:cubicBezTo>
                  <a:pt x="176591" y="887790"/>
                  <a:pt x="148772" y="666448"/>
                  <a:pt x="123372" y="558800"/>
                </a:cubicBezTo>
                <a:cubicBezTo>
                  <a:pt x="97972" y="451152"/>
                  <a:pt x="72572" y="373743"/>
                  <a:pt x="65315" y="312057"/>
                </a:cubicBezTo>
                <a:cubicBezTo>
                  <a:pt x="58058" y="250371"/>
                  <a:pt x="66524" y="217714"/>
                  <a:pt x="79829" y="188685"/>
                </a:cubicBezTo>
                <a:cubicBezTo>
                  <a:pt x="93134" y="159656"/>
                  <a:pt x="158448" y="169332"/>
                  <a:pt x="145143" y="137885"/>
                </a:cubicBezTo>
                <a:cubicBezTo>
                  <a:pt x="131838" y="106437"/>
                  <a:pt x="65919" y="53218"/>
                  <a:pt x="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Freeform 15"/>
          <p:cNvSpPr/>
          <p:nvPr/>
        </p:nvSpPr>
        <p:spPr>
          <a:xfrm>
            <a:off x="4957024" y="3172297"/>
            <a:ext cx="126605" cy="202275"/>
          </a:xfrm>
          <a:custGeom>
            <a:avLst/>
            <a:gdLst>
              <a:gd name="connsiteX0" fmla="*/ 1893 w 168807"/>
              <a:gd name="connsiteY0" fmla="*/ 269700 h 269700"/>
              <a:gd name="connsiteX1" fmla="*/ 23665 w 168807"/>
              <a:gd name="connsiteY1" fmla="*/ 1185 h 269700"/>
              <a:gd name="connsiteX2" fmla="*/ 168807 w 168807"/>
              <a:gd name="connsiteY2" fmla="*/ 189871 h 2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807" h="269700">
                <a:moveTo>
                  <a:pt x="1893" y="269700"/>
                </a:moveTo>
                <a:cubicBezTo>
                  <a:pt x="-1131" y="142095"/>
                  <a:pt x="-4154" y="14490"/>
                  <a:pt x="23665" y="1185"/>
                </a:cubicBezTo>
                <a:cubicBezTo>
                  <a:pt x="51484" y="-12120"/>
                  <a:pt x="110145" y="88875"/>
                  <a:pt x="168807" y="189871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5627915" y="1313812"/>
            <a:ext cx="12747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  <a:latin typeface="AhnbergHand" charset="0"/>
                <a:ea typeface="AhnbergHand" charset="0"/>
                <a:cs typeface="AhnbergHand" charset="0"/>
              </a:rPr>
              <a:t>IPv4</a:t>
            </a:r>
            <a:r>
              <a:rPr lang="en-US" sz="1350" dirty="0">
                <a:latin typeface="AhnbergHand" charset="0"/>
                <a:ea typeface="AhnbergHand" charset="0"/>
                <a:cs typeface="AhnbergHand" charset="0"/>
              </a:rPr>
              <a:t> – </a:t>
            </a:r>
            <a:r>
              <a:rPr lang="en-US" sz="1350" dirty="0">
                <a:solidFill>
                  <a:srgbClr val="FF0000"/>
                </a:solidFill>
                <a:latin typeface="AhnbergHand" charset="0"/>
                <a:ea typeface="AhnbergHand" charset="0"/>
                <a:cs typeface="AhnbergHand" charset="0"/>
              </a:rPr>
              <a:t>IPv6</a:t>
            </a:r>
            <a:endParaRPr lang="en-US" sz="1350" dirty="0">
              <a:solidFill>
                <a:srgbClr val="FF0000"/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309470" y="2532371"/>
            <a:ext cx="584937" cy="265635"/>
          </a:xfrm>
          <a:custGeom>
            <a:avLst/>
            <a:gdLst>
              <a:gd name="connsiteX0" fmla="*/ 0 w 779916"/>
              <a:gd name="connsiteY0" fmla="*/ 288866 h 354180"/>
              <a:gd name="connsiteX1" fmla="*/ 653143 w 779916"/>
              <a:gd name="connsiteY1" fmla="*/ 303380 h 354180"/>
              <a:gd name="connsiteX2" fmla="*/ 732972 w 779916"/>
              <a:gd name="connsiteY2" fmla="*/ 92923 h 354180"/>
              <a:gd name="connsiteX3" fmla="*/ 108857 w 779916"/>
              <a:gd name="connsiteY3" fmla="*/ 13094 h 354180"/>
              <a:gd name="connsiteX4" fmla="*/ 7257 w 779916"/>
              <a:gd name="connsiteY4" fmla="*/ 354180 h 35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16" h="354180">
                <a:moveTo>
                  <a:pt x="0" y="288866"/>
                </a:moveTo>
                <a:cubicBezTo>
                  <a:pt x="265490" y="312451"/>
                  <a:pt x="530981" y="336037"/>
                  <a:pt x="653143" y="303380"/>
                </a:cubicBezTo>
                <a:cubicBezTo>
                  <a:pt x="775305" y="270723"/>
                  <a:pt x="823686" y="141304"/>
                  <a:pt x="732972" y="92923"/>
                </a:cubicBezTo>
                <a:cubicBezTo>
                  <a:pt x="642258" y="44542"/>
                  <a:pt x="229810" y="-30449"/>
                  <a:pt x="108857" y="13094"/>
                </a:cubicBezTo>
                <a:cubicBezTo>
                  <a:pt x="-12096" y="56637"/>
                  <a:pt x="-2420" y="205408"/>
                  <a:pt x="7257" y="35418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Freeform 18"/>
          <p:cNvSpPr/>
          <p:nvPr/>
        </p:nvSpPr>
        <p:spPr>
          <a:xfrm>
            <a:off x="3085072" y="3851471"/>
            <a:ext cx="584937" cy="265635"/>
          </a:xfrm>
          <a:custGeom>
            <a:avLst/>
            <a:gdLst>
              <a:gd name="connsiteX0" fmla="*/ 0 w 779916"/>
              <a:gd name="connsiteY0" fmla="*/ 288866 h 354180"/>
              <a:gd name="connsiteX1" fmla="*/ 653143 w 779916"/>
              <a:gd name="connsiteY1" fmla="*/ 303380 h 354180"/>
              <a:gd name="connsiteX2" fmla="*/ 732972 w 779916"/>
              <a:gd name="connsiteY2" fmla="*/ 92923 h 354180"/>
              <a:gd name="connsiteX3" fmla="*/ 108857 w 779916"/>
              <a:gd name="connsiteY3" fmla="*/ 13094 h 354180"/>
              <a:gd name="connsiteX4" fmla="*/ 7257 w 779916"/>
              <a:gd name="connsiteY4" fmla="*/ 354180 h 35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16" h="354180">
                <a:moveTo>
                  <a:pt x="0" y="288866"/>
                </a:moveTo>
                <a:cubicBezTo>
                  <a:pt x="265490" y="312451"/>
                  <a:pt x="530981" y="336037"/>
                  <a:pt x="653143" y="303380"/>
                </a:cubicBezTo>
                <a:cubicBezTo>
                  <a:pt x="775305" y="270723"/>
                  <a:pt x="823686" y="141304"/>
                  <a:pt x="732972" y="92923"/>
                </a:cubicBezTo>
                <a:cubicBezTo>
                  <a:pt x="642258" y="44542"/>
                  <a:pt x="229810" y="-30449"/>
                  <a:pt x="108857" y="13094"/>
                </a:cubicBezTo>
                <a:cubicBezTo>
                  <a:pt x="-12096" y="56637"/>
                  <a:pt x="-2420" y="205408"/>
                  <a:pt x="7257" y="35418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Freeform 19"/>
          <p:cNvSpPr/>
          <p:nvPr/>
        </p:nvSpPr>
        <p:spPr>
          <a:xfrm>
            <a:off x="2679502" y="1134942"/>
            <a:ext cx="584937" cy="265635"/>
          </a:xfrm>
          <a:custGeom>
            <a:avLst/>
            <a:gdLst>
              <a:gd name="connsiteX0" fmla="*/ 0 w 779916"/>
              <a:gd name="connsiteY0" fmla="*/ 288866 h 354180"/>
              <a:gd name="connsiteX1" fmla="*/ 653143 w 779916"/>
              <a:gd name="connsiteY1" fmla="*/ 303380 h 354180"/>
              <a:gd name="connsiteX2" fmla="*/ 732972 w 779916"/>
              <a:gd name="connsiteY2" fmla="*/ 92923 h 354180"/>
              <a:gd name="connsiteX3" fmla="*/ 108857 w 779916"/>
              <a:gd name="connsiteY3" fmla="*/ 13094 h 354180"/>
              <a:gd name="connsiteX4" fmla="*/ 7257 w 779916"/>
              <a:gd name="connsiteY4" fmla="*/ 354180 h 35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16" h="354180">
                <a:moveTo>
                  <a:pt x="0" y="288866"/>
                </a:moveTo>
                <a:cubicBezTo>
                  <a:pt x="265490" y="312451"/>
                  <a:pt x="530981" y="336037"/>
                  <a:pt x="653143" y="303380"/>
                </a:cubicBezTo>
                <a:cubicBezTo>
                  <a:pt x="775305" y="270723"/>
                  <a:pt x="823686" y="141304"/>
                  <a:pt x="732972" y="92923"/>
                </a:cubicBezTo>
                <a:cubicBezTo>
                  <a:pt x="642258" y="44542"/>
                  <a:pt x="229810" y="-30449"/>
                  <a:pt x="108857" y="13094"/>
                </a:cubicBezTo>
                <a:cubicBezTo>
                  <a:pt x="-12096" y="56637"/>
                  <a:pt x="-2420" y="205408"/>
                  <a:pt x="7257" y="35418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1693737" y="4188042"/>
            <a:ext cx="57531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 charset="0"/>
                <a:ea typeface="AhnbergHand" charset="0"/>
                <a:cs typeface="AhnbergHand" charset="0"/>
              </a:rPr>
              <a:t>In IPv6 we are seeing path asymmetry, with outbound packets</a:t>
            </a:r>
          </a:p>
          <a:p>
            <a:r>
              <a:rPr lang="en-US" sz="1350" dirty="0">
                <a:latin typeface="AhnbergHand" charset="0"/>
                <a:ea typeface="AhnbergHand" charset="0"/>
                <a:cs typeface="AhnbergHand" charset="0"/>
              </a:rPr>
              <a:t>Crossing an Indian Ocean cable, and return packets bouncing</a:t>
            </a:r>
          </a:p>
          <a:p>
            <a:r>
              <a:rPr lang="en-US" sz="1350" dirty="0">
                <a:latin typeface="AhnbergHand" charset="0"/>
                <a:ea typeface="AhnbergHand" charset="0"/>
                <a:cs typeface="AhnbergHand" charset="0"/>
              </a:rPr>
              <a:t>o</a:t>
            </a:r>
            <a:r>
              <a:rPr lang="en-US" sz="1350" dirty="0">
                <a:latin typeface="AhnbergHand" charset="0"/>
                <a:ea typeface="AhnbergHand" charset="0"/>
                <a:cs typeface="AhnbergHand" charset="0"/>
              </a:rPr>
              <a:t>ff the US West Coast </a:t>
            </a:r>
            <a:r>
              <a:rPr lang="mr-IN" sz="1350" dirty="0">
                <a:latin typeface="AhnbergHand" charset="0"/>
                <a:ea typeface="AhnbergHand" charset="0"/>
                <a:cs typeface="AhnbergHand" charset="0"/>
              </a:rPr>
              <a:t>–</a:t>
            </a:r>
            <a:r>
              <a:rPr lang="en-US" sz="1350" dirty="0">
                <a:latin typeface="AhnbergHand" charset="0"/>
                <a:ea typeface="AhnbergHand" charset="0"/>
                <a:cs typeface="AhnbergHand" charset="0"/>
              </a:rPr>
              <a:t> the IPv6 RTT is 112 </a:t>
            </a:r>
            <a:r>
              <a:rPr lang="en-US" sz="1350" dirty="0" err="1">
                <a:latin typeface="AhnbergHand" charset="0"/>
                <a:ea typeface="AhnbergHand" charset="0"/>
                <a:cs typeface="AhnbergHand" charset="0"/>
              </a:rPr>
              <a:t>ms</a:t>
            </a:r>
            <a:r>
              <a:rPr lang="en-US" sz="1350" dirty="0">
                <a:latin typeface="AhnbergHand" charset="0"/>
                <a:ea typeface="AhnbergHand" charset="0"/>
                <a:cs typeface="AhnbergHand" charset="0"/>
              </a:rPr>
              <a:t> smaller than the IPv4 RTT</a:t>
            </a:r>
            <a:endParaRPr lang="en-US" sz="1350" dirty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" t="581"/>
          <a:stretch/>
        </p:blipFill>
        <p:spPr>
          <a:xfrm>
            <a:off x="1317216" y="945740"/>
            <a:ext cx="6509569" cy="3895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3934" y="4702571"/>
            <a:ext cx="5694188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On average IPv6 is showing 20ms </a:t>
            </a:r>
            <a:r>
              <a:rPr lang="mr-IN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–</a:t>
            </a:r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40ms slower that IPv4</a:t>
            </a:r>
            <a:endParaRPr lang="en-US" sz="1350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97230"/>
            <a:ext cx="6858000" cy="4446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85900" y="15675"/>
            <a:ext cx="61722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Global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44690" y="1201116"/>
            <a:ext cx="3556907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Mean Standard Deviation per day of these measurements</a:t>
            </a:r>
            <a:endParaRPr lang="en-US" sz="1350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5487" y="3994266"/>
            <a:ext cx="3203121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Number of sample points per day</a:t>
            </a:r>
            <a:endParaRPr lang="en-US" sz="1350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342900" lvl="1" indent="0">
              <a:buNone/>
            </a:pPr>
            <a:endParaRPr lang="en-AU" dirty="0"/>
          </a:p>
          <a:p>
            <a:pPr marL="3429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435082">
            <a:off x="1968435" y="1544465"/>
            <a:ext cx="59875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100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Do all TCP connection attempts succeed?</a:t>
            </a:r>
            <a:endParaRPr lang="en-AU" sz="21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 rot="21435082">
            <a:off x="3292298" y="2752221"/>
            <a:ext cx="380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Is V6 slower than V4?</a:t>
            </a:r>
            <a:endParaRPr lang="en-AU" sz="24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738275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85900" y="15675"/>
            <a:ext cx="61722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RTT Diff Distribution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50872" y="2672443"/>
            <a:ext cx="1667444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120 day average</a:t>
            </a:r>
            <a:endParaRPr lang="en-US" sz="1350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124671" y="2955472"/>
            <a:ext cx="1056929" cy="310243"/>
          </a:xfrm>
          <a:custGeom>
            <a:avLst/>
            <a:gdLst>
              <a:gd name="connsiteX0" fmla="*/ 1409239 w 1409239"/>
              <a:gd name="connsiteY0" fmla="*/ 0 h 413657"/>
              <a:gd name="connsiteX1" fmla="*/ 509353 w 1409239"/>
              <a:gd name="connsiteY1" fmla="*/ 181428 h 413657"/>
              <a:gd name="connsiteX2" fmla="*/ 15868 w 1409239"/>
              <a:gd name="connsiteY2" fmla="*/ 275771 h 413657"/>
              <a:gd name="connsiteX3" fmla="*/ 327925 w 1409239"/>
              <a:gd name="connsiteY3" fmla="*/ 145142 h 413657"/>
              <a:gd name="connsiteX4" fmla="*/ 1353 w 1409239"/>
              <a:gd name="connsiteY4" fmla="*/ 283028 h 413657"/>
              <a:gd name="connsiteX5" fmla="*/ 233582 w 1409239"/>
              <a:gd name="connsiteY5" fmla="*/ 413657 h 41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9239" h="413657">
                <a:moveTo>
                  <a:pt x="1409239" y="0"/>
                </a:moveTo>
                <a:lnTo>
                  <a:pt x="509353" y="181428"/>
                </a:lnTo>
                <a:cubicBezTo>
                  <a:pt x="277124" y="227390"/>
                  <a:pt x="46106" y="281819"/>
                  <a:pt x="15868" y="275771"/>
                </a:cubicBezTo>
                <a:cubicBezTo>
                  <a:pt x="-14370" y="269723"/>
                  <a:pt x="330344" y="143933"/>
                  <a:pt x="327925" y="145142"/>
                </a:cubicBezTo>
                <a:cubicBezTo>
                  <a:pt x="325506" y="146351"/>
                  <a:pt x="17077" y="238276"/>
                  <a:pt x="1353" y="283028"/>
                </a:cubicBezTo>
                <a:cubicBezTo>
                  <a:pt x="-14371" y="327780"/>
                  <a:pt x="109605" y="370718"/>
                  <a:pt x="233582" y="413657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800608" y="4604658"/>
            <a:ext cx="2982686" cy="2449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2145980" y="4628391"/>
            <a:ext cx="1300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IPv6 Faster (</a:t>
            </a:r>
            <a:r>
              <a:rPr lang="en-US" sz="1350" dirty="0" err="1"/>
              <a:t>ms</a:t>
            </a:r>
            <a:r>
              <a:rPr lang="en-US" sz="1350" dirty="0"/>
              <a:t>)</a:t>
            </a:r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5838908" y="4628391"/>
            <a:ext cx="1300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 Faster (</a:t>
            </a:r>
            <a:r>
              <a:rPr lang="en-US" sz="1350" dirty="0" err="1"/>
              <a:t>ms</a:t>
            </a:r>
            <a:r>
              <a:rPr lang="en-US" sz="1350" dirty="0"/>
              <a:t>)</a:t>
            </a:r>
            <a:endParaRPr lang="en-US" sz="1350" dirty="0"/>
          </a:p>
        </p:txBody>
      </p:sp>
      <p:sp>
        <p:nvSpPr>
          <p:cNvPr id="10" name="Freeform 9"/>
          <p:cNvSpPr/>
          <p:nvPr/>
        </p:nvSpPr>
        <p:spPr>
          <a:xfrm>
            <a:off x="3522550" y="4719488"/>
            <a:ext cx="569894" cy="155927"/>
          </a:xfrm>
          <a:custGeom>
            <a:avLst/>
            <a:gdLst>
              <a:gd name="connsiteX0" fmla="*/ 759859 w 759859"/>
              <a:gd name="connsiteY0" fmla="*/ 74899 h 207903"/>
              <a:gd name="connsiteX1" fmla="*/ 53277 w 759859"/>
              <a:gd name="connsiteY1" fmla="*/ 74899 h 207903"/>
              <a:gd name="connsiteX2" fmla="*/ 294346 w 759859"/>
              <a:gd name="connsiteY2" fmla="*/ 85 h 207903"/>
              <a:gd name="connsiteX3" fmla="*/ 3401 w 759859"/>
              <a:gd name="connsiteY3" fmla="*/ 91525 h 207903"/>
              <a:gd name="connsiteX4" fmla="*/ 161343 w 759859"/>
              <a:gd name="connsiteY4" fmla="*/ 207903 h 20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859" h="207903">
                <a:moveTo>
                  <a:pt x="759859" y="74899"/>
                </a:moveTo>
                <a:cubicBezTo>
                  <a:pt x="445360" y="81133"/>
                  <a:pt x="130862" y="87368"/>
                  <a:pt x="53277" y="74899"/>
                </a:cubicBezTo>
                <a:cubicBezTo>
                  <a:pt x="-24309" y="62430"/>
                  <a:pt x="302659" y="-2686"/>
                  <a:pt x="294346" y="85"/>
                </a:cubicBezTo>
                <a:cubicBezTo>
                  <a:pt x="286033" y="2856"/>
                  <a:pt x="25568" y="56889"/>
                  <a:pt x="3401" y="91525"/>
                </a:cubicBezTo>
                <a:cubicBezTo>
                  <a:pt x="-18766" y="126161"/>
                  <a:pt x="71288" y="167032"/>
                  <a:pt x="161343" y="20790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0"/>
          <p:cNvSpPr/>
          <p:nvPr/>
        </p:nvSpPr>
        <p:spPr>
          <a:xfrm>
            <a:off x="4254543" y="4713299"/>
            <a:ext cx="1553368" cy="168351"/>
          </a:xfrm>
          <a:custGeom>
            <a:avLst/>
            <a:gdLst>
              <a:gd name="connsiteX0" fmla="*/ 0 w 2071157"/>
              <a:gd name="connsiteY0" fmla="*/ 74839 h 224468"/>
              <a:gd name="connsiteX1" fmla="*/ 1113905 w 2071157"/>
              <a:gd name="connsiteY1" fmla="*/ 74839 h 224468"/>
              <a:gd name="connsiteX2" fmla="*/ 2053243 w 2071157"/>
              <a:gd name="connsiteY2" fmla="*/ 99777 h 224468"/>
              <a:gd name="connsiteX3" fmla="*/ 1753985 w 2071157"/>
              <a:gd name="connsiteY3" fmla="*/ 25 h 224468"/>
              <a:gd name="connsiteX4" fmla="*/ 2044931 w 2071157"/>
              <a:gd name="connsiteY4" fmla="*/ 91465 h 224468"/>
              <a:gd name="connsiteX5" fmla="*/ 1803862 w 2071157"/>
              <a:gd name="connsiteY5" fmla="*/ 224468 h 22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1157" h="224468">
                <a:moveTo>
                  <a:pt x="0" y="74839"/>
                </a:moveTo>
                <a:lnTo>
                  <a:pt x="1113905" y="74839"/>
                </a:lnTo>
                <a:cubicBezTo>
                  <a:pt x="1456112" y="78995"/>
                  <a:pt x="1946563" y="112246"/>
                  <a:pt x="2053243" y="99777"/>
                </a:cubicBezTo>
                <a:cubicBezTo>
                  <a:pt x="2159923" y="87308"/>
                  <a:pt x="1755370" y="1410"/>
                  <a:pt x="1753985" y="25"/>
                </a:cubicBezTo>
                <a:cubicBezTo>
                  <a:pt x="1752600" y="-1360"/>
                  <a:pt x="2036618" y="54058"/>
                  <a:pt x="2044931" y="91465"/>
                </a:cubicBezTo>
                <a:cubicBezTo>
                  <a:pt x="2053244" y="128872"/>
                  <a:pt x="1803862" y="224468"/>
                  <a:pt x="1803862" y="22446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92881"/>
            <a:ext cx="6858000" cy="33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47750"/>
            <a:ext cx="6858000" cy="3044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85900" y="15675"/>
            <a:ext cx="61722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RTT Diff by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RTT Diff by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32" y="875193"/>
            <a:ext cx="6083710" cy="40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932" y="205979"/>
            <a:ext cx="4181168" cy="857250"/>
          </a:xfrm>
        </p:spPr>
        <p:txBody>
          <a:bodyPr/>
          <a:lstStyle/>
          <a:p>
            <a:r>
              <a:rPr lang="en-US" dirty="0" smtClean="0"/>
              <a:t>European Region</a:t>
            </a:r>
            <a:br>
              <a:rPr lang="en-US" dirty="0" smtClean="0"/>
            </a:br>
            <a:r>
              <a:rPr lang="en-US" dirty="0" smtClean="0"/>
              <a:t>V4 faster nets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27" y="364274"/>
            <a:ext cx="2209379" cy="13979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44" y="1920478"/>
            <a:ext cx="5989689" cy="310691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1311231" y="2118766"/>
            <a:ext cx="929331" cy="1435964"/>
          </a:xfrm>
          <a:custGeom>
            <a:avLst/>
            <a:gdLst>
              <a:gd name="connsiteX0" fmla="*/ 392912 w 1239108"/>
              <a:gd name="connsiteY0" fmla="*/ 1815559 h 1914619"/>
              <a:gd name="connsiteX1" fmla="*/ 1086332 w 1239108"/>
              <a:gd name="connsiteY1" fmla="*/ 1769839 h 1914619"/>
              <a:gd name="connsiteX2" fmla="*/ 1124432 w 1239108"/>
              <a:gd name="connsiteY2" fmla="*/ 863059 h 1914619"/>
              <a:gd name="connsiteX3" fmla="*/ 1170152 w 1239108"/>
              <a:gd name="connsiteY3" fmla="*/ 101059 h 1914619"/>
              <a:gd name="connsiteX4" fmla="*/ 88112 w 1239108"/>
              <a:gd name="connsiteY4" fmla="*/ 207739 h 1914619"/>
              <a:gd name="connsiteX5" fmla="*/ 141452 w 1239108"/>
              <a:gd name="connsiteY5" fmla="*/ 1914619 h 191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9108" h="1914619">
                <a:moveTo>
                  <a:pt x="392912" y="1815559"/>
                </a:moveTo>
                <a:cubicBezTo>
                  <a:pt x="678662" y="1872074"/>
                  <a:pt x="964412" y="1928589"/>
                  <a:pt x="1086332" y="1769839"/>
                </a:cubicBezTo>
                <a:cubicBezTo>
                  <a:pt x="1208252" y="1611089"/>
                  <a:pt x="1110462" y="1141189"/>
                  <a:pt x="1124432" y="863059"/>
                </a:cubicBezTo>
                <a:cubicBezTo>
                  <a:pt x="1138402" y="584929"/>
                  <a:pt x="1342872" y="210279"/>
                  <a:pt x="1170152" y="101059"/>
                </a:cubicBezTo>
                <a:cubicBezTo>
                  <a:pt x="997432" y="-8161"/>
                  <a:pt x="259562" y="-94521"/>
                  <a:pt x="88112" y="207739"/>
                </a:cubicBezTo>
                <a:cubicBezTo>
                  <a:pt x="-83338" y="509999"/>
                  <a:pt x="29057" y="1212309"/>
                  <a:pt x="141452" y="1914619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200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806" y="454858"/>
            <a:ext cx="4181168" cy="857250"/>
          </a:xfrm>
        </p:spPr>
        <p:txBody>
          <a:bodyPr/>
          <a:lstStyle/>
          <a:p>
            <a:r>
              <a:rPr lang="en-US" smtClean="0"/>
              <a:t>European Region</a:t>
            </a:r>
            <a:br>
              <a:rPr lang="en-US" smtClean="0"/>
            </a:br>
            <a:r>
              <a:rPr lang="en-US" smtClean="0"/>
              <a:t>V6 faster nets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27" y="364274"/>
            <a:ext cx="2209379" cy="139790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09" y="1920478"/>
            <a:ext cx="5580420" cy="3079351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551261" y="2118766"/>
            <a:ext cx="929331" cy="1327379"/>
          </a:xfrm>
          <a:custGeom>
            <a:avLst/>
            <a:gdLst>
              <a:gd name="connsiteX0" fmla="*/ 392912 w 1239108"/>
              <a:gd name="connsiteY0" fmla="*/ 1815559 h 1914619"/>
              <a:gd name="connsiteX1" fmla="*/ 1086332 w 1239108"/>
              <a:gd name="connsiteY1" fmla="*/ 1769839 h 1914619"/>
              <a:gd name="connsiteX2" fmla="*/ 1124432 w 1239108"/>
              <a:gd name="connsiteY2" fmla="*/ 863059 h 1914619"/>
              <a:gd name="connsiteX3" fmla="*/ 1170152 w 1239108"/>
              <a:gd name="connsiteY3" fmla="*/ 101059 h 1914619"/>
              <a:gd name="connsiteX4" fmla="*/ 88112 w 1239108"/>
              <a:gd name="connsiteY4" fmla="*/ 207739 h 1914619"/>
              <a:gd name="connsiteX5" fmla="*/ 141452 w 1239108"/>
              <a:gd name="connsiteY5" fmla="*/ 1914619 h 191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9108" h="1914619">
                <a:moveTo>
                  <a:pt x="392912" y="1815559"/>
                </a:moveTo>
                <a:cubicBezTo>
                  <a:pt x="678662" y="1872074"/>
                  <a:pt x="964412" y="1928589"/>
                  <a:pt x="1086332" y="1769839"/>
                </a:cubicBezTo>
                <a:cubicBezTo>
                  <a:pt x="1208252" y="1611089"/>
                  <a:pt x="1110462" y="1141189"/>
                  <a:pt x="1124432" y="863059"/>
                </a:cubicBezTo>
                <a:cubicBezTo>
                  <a:pt x="1138402" y="584929"/>
                  <a:pt x="1342872" y="210279"/>
                  <a:pt x="1170152" y="101059"/>
                </a:cubicBezTo>
                <a:cubicBezTo>
                  <a:pt x="997432" y="-8161"/>
                  <a:pt x="259562" y="-94521"/>
                  <a:pt x="88112" y="207739"/>
                </a:cubicBezTo>
                <a:cubicBezTo>
                  <a:pt x="-83338" y="509999"/>
                  <a:pt x="29057" y="1212309"/>
                  <a:pt x="141452" y="1914619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667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832987" y="933258"/>
            <a:ext cx="2168013" cy="857250"/>
          </a:xfrm>
        </p:spPr>
        <p:txBody>
          <a:bodyPr/>
          <a:lstStyle/>
          <a:p>
            <a:r>
              <a:rPr lang="en-US" dirty="0" smtClean="0"/>
              <a:t>IPv6 in Spain: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Largest ISPs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5" y="161733"/>
            <a:ext cx="4829852" cy="2500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87997"/>
            <a:ext cx="6858000" cy="207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872992" y="910398"/>
            <a:ext cx="2168013" cy="857250"/>
          </a:xfrm>
        </p:spPr>
        <p:txBody>
          <a:bodyPr/>
          <a:lstStyle/>
          <a:p>
            <a:r>
              <a:rPr lang="en-US" smtClean="0"/>
              <a:t>IPv6 in Spain:</a:t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r>
              <a:rPr lang="en-US" smtClean="0"/>
              <a:t>IPv6 ISPs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5" y="161733"/>
            <a:ext cx="4829852" cy="2500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5"/>
          <a:stretch/>
        </p:blipFill>
        <p:spPr>
          <a:xfrm>
            <a:off x="1143000" y="2857194"/>
            <a:ext cx="6858000" cy="155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50" y="3480019"/>
            <a:ext cx="5175746" cy="9297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17" y="742950"/>
            <a:ext cx="5002468" cy="282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in Spain </a:t>
            </a:r>
            <a:r>
              <a:rPr lang="mr-IN" dirty="0" smtClean="0"/>
              <a:t>–</a:t>
            </a:r>
            <a:r>
              <a:rPr lang="en-US" dirty="0" smtClean="0"/>
              <a:t> RTT Diff distribution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361040"/>
            <a:ext cx="6172200" cy="3072694"/>
          </a:xfrm>
        </p:spPr>
      </p:pic>
    </p:spTree>
    <p:extLst>
      <p:ext uri="{BB962C8B-B14F-4D97-AF65-F5344CB8AC3E}">
        <p14:creationId xmlns:p14="http://schemas.microsoft.com/office/powerpoint/2010/main" val="10812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38" y="1063228"/>
            <a:ext cx="6619685" cy="370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</a:t>
            </a:r>
            <a:r>
              <a:rPr lang="en-AU" dirty="0"/>
              <a:t>M</a:t>
            </a:r>
            <a:r>
              <a:rPr lang="en-AU" dirty="0" smtClean="0"/>
              <a:t>easurement </a:t>
            </a:r>
            <a:r>
              <a:rPr lang="en-AU" dirty="0"/>
              <a:t>T</a:t>
            </a:r>
            <a:r>
              <a:rPr lang="en-AU" dirty="0" smtClean="0"/>
              <a:t>echnique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Embed a script in an online ad</a:t>
            </a:r>
          </a:p>
          <a:p>
            <a:r>
              <a:rPr lang="en-AU" dirty="0" smtClean="0"/>
              <a:t>Have the script generate a set of URLs to fetch</a:t>
            </a:r>
          </a:p>
          <a:p>
            <a:r>
              <a:rPr lang="en-AU" dirty="0" smtClean="0"/>
              <a:t>Examine the packets seen at the server to determine reliability and RTT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07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IPv6 ISPs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68" y="1543051"/>
            <a:ext cx="6680804" cy="2721077"/>
          </a:xfrm>
        </p:spPr>
      </p:pic>
    </p:spTree>
    <p:extLst>
      <p:ext uri="{BB962C8B-B14F-4D97-AF65-F5344CB8AC3E}">
        <p14:creationId xmlns:p14="http://schemas.microsoft.com/office/powerpoint/2010/main" val="5028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RTT Diff for DTAG </a:t>
            </a:r>
            <a:r>
              <a:rPr lang="mr-IN" dirty="0" smtClean="0"/>
              <a:t>–</a:t>
            </a:r>
            <a:r>
              <a:rPr lang="en-US" dirty="0" smtClean="0"/>
              <a:t> AS3320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39172"/>
            <a:ext cx="6858000" cy="363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Is IPv6 as “good” as IPv4?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59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Is IPv6 as </a:t>
            </a:r>
            <a:r>
              <a:rPr lang="en-AU" dirty="0" smtClean="0"/>
              <a:t>“good” </a:t>
            </a:r>
            <a:r>
              <a:rPr lang="en-AU" dirty="0"/>
              <a:t>as IPv4?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Is IPv6 as </a:t>
            </a:r>
            <a:r>
              <a:rPr lang="en-US" b="1" dirty="0" smtClean="0"/>
              <a:t>fast</a:t>
            </a:r>
            <a:r>
              <a:rPr lang="en-US" dirty="0" smtClean="0"/>
              <a:t> as IPv4?</a:t>
            </a:r>
          </a:p>
          <a:p>
            <a:pPr marL="342900" lvl="1" indent="0">
              <a:buNone/>
            </a:pPr>
            <a:r>
              <a:rPr lang="en-US" dirty="0" smtClean="0"/>
              <a:t>Basically, yes</a:t>
            </a:r>
          </a:p>
          <a:p>
            <a:pPr marL="342900" lvl="1" indent="0">
              <a:buNone/>
            </a:pPr>
            <a:r>
              <a:rPr lang="en-US" dirty="0" smtClean="0"/>
              <a:t>IPv6 </a:t>
            </a:r>
            <a:r>
              <a:rPr lang="en-US" dirty="0"/>
              <a:t>is faster </a:t>
            </a:r>
            <a:r>
              <a:rPr lang="en-US" dirty="0" smtClean="0"/>
              <a:t>about half </a:t>
            </a:r>
            <a:r>
              <a:rPr lang="en-US" dirty="0"/>
              <a:t>of the time</a:t>
            </a:r>
          </a:p>
          <a:p>
            <a:pPr marL="342900" lvl="1" indent="0">
              <a:buNone/>
            </a:pPr>
            <a:r>
              <a:rPr lang="en-US" dirty="0" smtClean="0"/>
              <a:t>For 75% of unicast cases, IPv6 is within 10ms RTT of IPv4</a:t>
            </a:r>
          </a:p>
          <a:p>
            <a:pPr marL="342900" lvl="1" indent="0">
              <a:buNone/>
            </a:pPr>
            <a:r>
              <a:rPr lang="en-US" dirty="0" smtClean="0"/>
              <a:t>So they perform at much the same rate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 smtClean="0"/>
              <a:t>(But that</a:t>
            </a:r>
            <a:r>
              <a:rPr lang="uk-UA" dirty="0" smtClean="0"/>
              <a:t>’</a:t>
            </a:r>
            <a:r>
              <a:rPr lang="en-US" dirty="0" smtClean="0"/>
              <a:t>s just for unicast IPv6 - the use of 6to4 makes this a whole lot worse!)</a:t>
            </a:r>
          </a:p>
        </p:txBody>
      </p:sp>
    </p:spTree>
    <p:extLst>
      <p:ext uri="{BB962C8B-B14F-4D97-AF65-F5344CB8AC3E}">
        <p14:creationId xmlns:p14="http://schemas.microsoft.com/office/powerpoint/2010/main" val="8051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Is IPv6 as </a:t>
            </a:r>
            <a:r>
              <a:rPr lang="en-AU" dirty="0" smtClean="0"/>
              <a:t>“good” </a:t>
            </a:r>
            <a:r>
              <a:rPr lang="en-AU" dirty="0"/>
              <a:t>as IPv4?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Is IPv6 as </a:t>
            </a:r>
            <a:r>
              <a:rPr lang="en-US" b="1" dirty="0" smtClean="0"/>
              <a:t>robust </a:t>
            </a:r>
            <a:r>
              <a:rPr lang="en-US" dirty="0" smtClean="0"/>
              <a:t>as IPv4?</a:t>
            </a:r>
          </a:p>
          <a:p>
            <a:pPr marL="342900" lvl="1" indent="0">
              <a:buNone/>
            </a:pPr>
            <a:r>
              <a:rPr lang="en-US" dirty="0"/>
              <a:t>IPv4 </a:t>
            </a:r>
            <a:r>
              <a:rPr lang="en-US" dirty="0" smtClean="0"/>
              <a:t>average connection </a:t>
            </a:r>
            <a:r>
              <a:rPr lang="en-US" dirty="0"/>
              <a:t>reliability currently sits at 0.2%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dirty="0" smtClean="0"/>
              <a:t>The base average failure rate of Unicast V6 connection attempts at 1.5% of the total V6 unicast connections is not brilliant. </a:t>
            </a:r>
          </a:p>
          <a:p>
            <a:pPr marL="342900" lvl="1" indent="0">
              <a:buNone/>
            </a:pPr>
            <a:r>
              <a:rPr lang="en-US" dirty="0"/>
              <a:t>(</a:t>
            </a:r>
            <a:r>
              <a:rPr lang="en-US" dirty="0" smtClean="0"/>
              <a:t>6to4 is terrible at this!)</a:t>
            </a: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dirty="0" smtClean="0"/>
              <a:t>It could be better.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dirty="0" smtClean="0"/>
              <a:t>It could be a whole lot better!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15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Is IPv6 as </a:t>
            </a:r>
            <a:r>
              <a:rPr lang="en-AU" dirty="0" smtClean="0"/>
              <a:t>“good” </a:t>
            </a:r>
            <a:r>
              <a:rPr lang="en-AU" dirty="0"/>
              <a:t>as IPv4?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If you can establish a connection, then IPv4 and IPv6 appear to have comparable RTT measurements across most of the Internet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But the odds of establishing that connection are still weighted in favour of IPv4! </a:t>
            </a:r>
          </a:p>
        </p:txBody>
      </p:sp>
    </p:spTree>
    <p:extLst>
      <p:ext uri="{BB962C8B-B14F-4D97-AF65-F5344CB8AC3E}">
        <p14:creationId xmlns:p14="http://schemas.microsoft.com/office/powerpoint/2010/main" val="6547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37" y="520241"/>
            <a:ext cx="4339390" cy="857250"/>
          </a:xfrm>
        </p:spPr>
        <p:txBody>
          <a:bodyPr>
            <a:normAutofit/>
          </a:bodyPr>
          <a:lstStyle/>
          <a:p>
            <a:r>
              <a:rPr lang="en-US" sz="4950" b="1" dirty="0">
                <a:latin typeface="Vadim's Writing"/>
                <a:cs typeface="Vadim's Writing"/>
              </a:rPr>
              <a:t>That’s it!</a:t>
            </a:r>
            <a:endParaRPr lang="en-US" sz="4950" b="1" dirty="0">
              <a:latin typeface="Vadim's Writing"/>
              <a:cs typeface="Vadim's Writing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2902" y="2562398"/>
            <a:ext cx="331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stats.labs.apnic.net</a:t>
            </a:r>
            <a:r>
              <a:rPr lang="en-US" dirty="0"/>
              <a:t>/v6perf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Measure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59" y="1021488"/>
            <a:ext cx="5915025" cy="2619511"/>
          </a:xfrm>
        </p:spPr>
      </p:pic>
      <p:sp>
        <p:nvSpPr>
          <p:cNvPr id="6" name="TextBox 5"/>
          <p:cNvSpPr txBox="1"/>
          <p:nvPr/>
        </p:nvSpPr>
        <p:spPr>
          <a:xfrm>
            <a:off x="1467549" y="4042610"/>
            <a:ext cx="58715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We use an online ad to present a sequence of small fetches to </a:t>
            </a:r>
            <a:r>
              <a:rPr lang="en-US" sz="1350"/>
              <a:t>the user’s browser</a:t>
            </a:r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5853688" y="1515136"/>
            <a:ext cx="587828" cy="180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8994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Measure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59" y="1021488"/>
            <a:ext cx="5915025" cy="261951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15904"/>
            <a:ext cx="6858000" cy="14891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33238" y="3512731"/>
            <a:ext cx="434606" cy="87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eeform 6"/>
          <p:cNvSpPr/>
          <p:nvPr/>
        </p:nvSpPr>
        <p:spPr>
          <a:xfrm>
            <a:off x="5760136" y="2334440"/>
            <a:ext cx="661706" cy="1002252"/>
          </a:xfrm>
          <a:custGeom>
            <a:avLst/>
            <a:gdLst>
              <a:gd name="connsiteX0" fmla="*/ 361 w 882274"/>
              <a:gd name="connsiteY0" fmla="*/ 269441 h 1336336"/>
              <a:gd name="connsiteX1" fmla="*/ 113096 w 882274"/>
              <a:gd name="connsiteY1" fmla="*/ 219337 h 1336336"/>
              <a:gd name="connsiteX2" fmla="*/ 695556 w 882274"/>
              <a:gd name="connsiteY2" fmla="*/ 6395 h 1336336"/>
              <a:gd name="connsiteX3" fmla="*/ 845868 w 882274"/>
              <a:gd name="connsiteY3" fmla="*/ 494910 h 1336336"/>
              <a:gd name="connsiteX4" fmla="*/ 88044 w 882274"/>
              <a:gd name="connsiteY4" fmla="*/ 1321628 h 1336336"/>
              <a:gd name="connsiteX5" fmla="*/ 200778 w 882274"/>
              <a:gd name="connsiteY5" fmla="*/ 1046055 h 1336336"/>
              <a:gd name="connsiteX6" fmla="*/ 69255 w 882274"/>
              <a:gd name="connsiteY6" fmla="*/ 1327891 h 1336336"/>
              <a:gd name="connsiteX7" fmla="*/ 413720 w 882274"/>
              <a:gd name="connsiteY7" fmla="*/ 1158789 h 1336336"/>
              <a:gd name="connsiteX8" fmla="*/ 451298 w 882274"/>
              <a:gd name="connsiteY8" fmla="*/ 1133737 h 1336336"/>
              <a:gd name="connsiteX9" fmla="*/ 445035 w 882274"/>
              <a:gd name="connsiteY9" fmla="*/ 1140000 h 133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274" h="1336336">
                <a:moveTo>
                  <a:pt x="361" y="269441"/>
                </a:moveTo>
                <a:cubicBezTo>
                  <a:pt x="-1205" y="266309"/>
                  <a:pt x="-2770" y="263178"/>
                  <a:pt x="113096" y="219337"/>
                </a:cubicBezTo>
                <a:cubicBezTo>
                  <a:pt x="228962" y="175496"/>
                  <a:pt x="573427" y="-39534"/>
                  <a:pt x="695556" y="6395"/>
                </a:cubicBezTo>
                <a:cubicBezTo>
                  <a:pt x="817685" y="52324"/>
                  <a:pt x="947120" y="275705"/>
                  <a:pt x="845868" y="494910"/>
                </a:cubicBezTo>
                <a:cubicBezTo>
                  <a:pt x="744616" y="714115"/>
                  <a:pt x="195559" y="1229771"/>
                  <a:pt x="88044" y="1321628"/>
                </a:cubicBezTo>
                <a:cubicBezTo>
                  <a:pt x="-19471" y="1413485"/>
                  <a:pt x="203910" y="1045011"/>
                  <a:pt x="200778" y="1046055"/>
                </a:cubicBezTo>
                <a:cubicBezTo>
                  <a:pt x="197647" y="1047099"/>
                  <a:pt x="33765" y="1309102"/>
                  <a:pt x="69255" y="1327891"/>
                </a:cubicBezTo>
                <a:cubicBezTo>
                  <a:pt x="104745" y="1346680"/>
                  <a:pt x="350046" y="1191148"/>
                  <a:pt x="413720" y="1158789"/>
                </a:cubicBezTo>
                <a:cubicBezTo>
                  <a:pt x="477394" y="1126430"/>
                  <a:pt x="446079" y="1136868"/>
                  <a:pt x="451298" y="1133737"/>
                </a:cubicBezTo>
                <a:cubicBezTo>
                  <a:pt x="456517" y="1130606"/>
                  <a:pt x="450776" y="1135303"/>
                  <a:pt x="445035" y="114000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1164431" y="1385730"/>
            <a:ext cx="6566285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/>
              <a:t>The sequence of tests is used to test a number of types of actions including fetches of IPv4,</a:t>
            </a:r>
          </a:p>
          <a:p>
            <a:r>
              <a:rPr lang="en-US" sz="1350" dirty="0"/>
              <a:t>IPv6 and Dual stack 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8163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Measure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29" y="1024684"/>
            <a:ext cx="5915025" cy="261951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15904"/>
            <a:ext cx="6858000" cy="14891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33238" y="3512731"/>
            <a:ext cx="434606" cy="87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75" y="1128736"/>
            <a:ext cx="6858000" cy="215153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1643170" y="3144627"/>
            <a:ext cx="546578" cy="665946"/>
          </a:xfrm>
          <a:custGeom>
            <a:avLst/>
            <a:gdLst>
              <a:gd name="connsiteX0" fmla="*/ 0 w 728770"/>
              <a:gd name="connsiteY0" fmla="*/ 887928 h 887928"/>
              <a:gd name="connsiteX1" fmla="*/ 103128 w 728770"/>
              <a:gd name="connsiteY1" fmla="*/ 750424 h 887928"/>
              <a:gd name="connsiteX2" fmla="*/ 605017 w 728770"/>
              <a:gd name="connsiteY2" fmla="*/ 56030 h 887928"/>
              <a:gd name="connsiteX3" fmla="*/ 350635 w 728770"/>
              <a:gd name="connsiteY3" fmla="*/ 124782 h 887928"/>
              <a:gd name="connsiteX4" fmla="*/ 605017 w 728770"/>
              <a:gd name="connsiteY4" fmla="*/ 1029 h 887928"/>
              <a:gd name="connsiteX5" fmla="*/ 728770 w 728770"/>
              <a:gd name="connsiteY5" fmla="*/ 207284 h 8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770" h="887928">
                <a:moveTo>
                  <a:pt x="0" y="887928"/>
                </a:moveTo>
                <a:lnTo>
                  <a:pt x="103128" y="750424"/>
                </a:lnTo>
                <a:cubicBezTo>
                  <a:pt x="203964" y="611774"/>
                  <a:pt x="563766" y="160304"/>
                  <a:pt x="605017" y="56030"/>
                </a:cubicBezTo>
                <a:cubicBezTo>
                  <a:pt x="646268" y="-48244"/>
                  <a:pt x="350635" y="133949"/>
                  <a:pt x="350635" y="124782"/>
                </a:cubicBezTo>
                <a:cubicBezTo>
                  <a:pt x="350635" y="115615"/>
                  <a:pt x="541995" y="-12721"/>
                  <a:pt x="605017" y="1029"/>
                </a:cubicBezTo>
                <a:cubicBezTo>
                  <a:pt x="668039" y="14779"/>
                  <a:pt x="728770" y="207284"/>
                  <a:pt x="728770" y="207284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1404929" y="886184"/>
            <a:ext cx="603877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We use </a:t>
            </a:r>
            <a:r>
              <a:rPr lang="en-US" sz="1350" dirty="0" err="1"/>
              <a:t>tcpdump</a:t>
            </a:r>
            <a:r>
              <a:rPr lang="en-US" sz="1350" dirty="0"/>
              <a:t> to record all packet activity at the experiment’s servers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5225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 We Measure?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213976"/>
            <a:ext cx="6277283" cy="313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0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342900" lvl="1" indent="0">
              <a:buNone/>
            </a:pPr>
            <a:endParaRPr lang="en-AU" dirty="0"/>
          </a:p>
          <a:p>
            <a:pPr marL="3429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435082">
            <a:off x="1968435" y="1544465"/>
            <a:ext cx="59875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100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Do all TCP connection attempts succeed?</a:t>
            </a:r>
            <a:endParaRPr lang="en-AU" sz="21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 rot="21435082">
            <a:off x="3292298" y="2752221"/>
            <a:ext cx="380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Is V6 slower than V4?</a:t>
            </a:r>
            <a:endParaRPr lang="en-AU" sz="24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8076" y="2384478"/>
            <a:ext cx="6042735" cy="12616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113882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6506</TotalTime>
  <Words>1326</Words>
  <Application>Microsoft Macintosh PowerPoint</Application>
  <PresentationFormat>On-screen Show (16:9)</PresentationFormat>
  <Paragraphs>214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AhnbergHand</vt:lpstr>
      <vt:lpstr>Calibri</vt:lpstr>
      <vt:lpstr>Mangal</vt:lpstr>
      <vt:lpstr>Powderfinger Type</vt:lpstr>
      <vt:lpstr>Vadim's Writing</vt:lpstr>
      <vt:lpstr>Arial</vt:lpstr>
      <vt:lpstr>Office Theme</vt:lpstr>
      <vt:lpstr>Measuring IPv6 Performance </vt:lpstr>
      <vt:lpstr>What are we looking at:</vt:lpstr>
      <vt:lpstr>What are we looking at:</vt:lpstr>
      <vt:lpstr>The Measurement Technique</vt:lpstr>
      <vt:lpstr>How We Measure</vt:lpstr>
      <vt:lpstr>How We Measure</vt:lpstr>
      <vt:lpstr>How We Measure</vt:lpstr>
      <vt:lpstr>How Much do We Measure?</vt:lpstr>
      <vt:lpstr>What are we looking at:</vt:lpstr>
      <vt:lpstr>What we see: Connection Failure</vt:lpstr>
      <vt:lpstr>IPv4 Connection Failure</vt:lpstr>
      <vt:lpstr>IPv4 Failures</vt:lpstr>
      <vt:lpstr>Daily IPv6 Failures</vt:lpstr>
      <vt:lpstr>Daily IPv6 Failures</vt:lpstr>
      <vt:lpstr>IPv6 Failures</vt:lpstr>
      <vt:lpstr>Is IPv6 failure uniformly distributed?</vt:lpstr>
      <vt:lpstr>Is IPv6 failure uniformly distributed?</vt:lpstr>
      <vt:lpstr>V6 Failure by Country</vt:lpstr>
      <vt:lpstr>V6 Failure by Network</vt:lpstr>
      <vt:lpstr>A cautionary note</vt:lpstr>
      <vt:lpstr>What are we looking at:</vt:lpstr>
      <vt:lpstr>Let’s look at TCP SYNs</vt:lpstr>
      <vt:lpstr>Let’s look at TCP SYNs</vt:lpstr>
      <vt:lpstr>Why SYNs?</vt:lpstr>
      <vt:lpstr>Generating a comparative RTT profile</vt:lpstr>
      <vt:lpstr>An Example of Path Divergence</vt:lpstr>
      <vt:lpstr>An Example of Path Divergence</vt:lpstr>
      <vt:lpstr>Global Results</vt:lpstr>
      <vt:lpstr>Global Results</vt:lpstr>
      <vt:lpstr>RTT Diff Distribution</vt:lpstr>
      <vt:lpstr>RTT Diff by Country</vt:lpstr>
      <vt:lpstr>RTT Diff by Network</vt:lpstr>
      <vt:lpstr>European Region V4 faster nets</vt:lpstr>
      <vt:lpstr>European Region V6 faster nets</vt:lpstr>
      <vt:lpstr>IPv6 in Spain:  Largest ISPs</vt:lpstr>
      <vt:lpstr>IPv6 in Spain:  IPv6 ISPs</vt:lpstr>
      <vt:lpstr>PowerPoint Presentation</vt:lpstr>
      <vt:lpstr>IPv6 in Spain – RTT Diff distribution</vt:lpstr>
      <vt:lpstr>Germany</vt:lpstr>
      <vt:lpstr>German IPv6 ISPs</vt:lpstr>
      <vt:lpstr>RTT Diff for DTAG – AS3320</vt:lpstr>
      <vt:lpstr>Is IPv6 as “good” as IPv4?</vt:lpstr>
      <vt:lpstr>Is IPv6 as “good” as IPv4?</vt:lpstr>
      <vt:lpstr>Is IPv6 as “good” as IPv4?</vt:lpstr>
      <vt:lpstr>Is IPv6 as “good” as IPv4?</vt:lpstr>
      <vt:lpstr>That’s it!</vt:lpstr>
    </vt:vector>
  </TitlesOfParts>
  <Company>APNIC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have we done?</dc:title>
  <dc:creator>Geoff Huston</dc:creator>
  <cp:lastModifiedBy>Geoff Huston</cp:lastModifiedBy>
  <cp:revision>93</cp:revision>
  <cp:lastPrinted>2016-10-24T13:08:10Z</cp:lastPrinted>
  <dcterms:created xsi:type="dcterms:W3CDTF">2015-09-21T18:38:00Z</dcterms:created>
  <dcterms:modified xsi:type="dcterms:W3CDTF">2016-10-24T13:08:16Z</dcterms:modified>
</cp:coreProperties>
</file>